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sldIdLst>
    <p:sldId id="281" r:id="rId5"/>
    <p:sldId id="284" r:id="rId6"/>
    <p:sldId id="289" r:id="rId7"/>
    <p:sldId id="288" r:id="rId8"/>
    <p:sldId id="300" r:id="rId9"/>
    <p:sldId id="302" r:id="rId10"/>
    <p:sldId id="303" r:id="rId11"/>
    <p:sldId id="304" r:id="rId12"/>
    <p:sldId id="305" r:id="rId13"/>
    <p:sldId id="290" r:id="rId14"/>
    <p:sldId id="291" r:id="rId15"/>
    <p:sldId id="292" r:id="rId16"/>
    <p:sldId id="298" r:id="rId17"/>
    <p:sldId id="306" r:id="rId18"/>
    <p:sldId id="307" r:id="rId19"/>
    <p:sldId id="295" r:id="rId20"/>
    <p:sldId id="294" r:id="rId21"/>
    <p:sldId id="296" r:id="rId22"/>
    <p:sldId id="309" r:id="rId23"/>
    <p:sldId id="310" r:id="rId24"/>
    <p:sldId id="280" r:id="rId25"/>
    <p:sldId id="283" r:id="rId26"/>
    <p:sldId id="308" r:id="rId27"/>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032E33-9567-DC8E-3818-9C6E4F112D8C}" name="Stacey Greene" initials="SG" userId="S::agreene@stevens.edu::8691361d-68f7-40e3-a002-b2b2c8069a8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16"/>
    <p:restoredTop sz="96327"/>
  </p:normalViewPr>
  <p:slideViewPr>
    <p:cSldViewPr snapToGrid="0" snapToObjects="1">
      <p:cViewPr varScale="1">
        <p:scale>
          <a:sx n="106" d="100"/>
          <a:sy n="106" d="100"/>
        </p:scale>
        <p:origin x="112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48F17-CD88-C84D-81CB-EFB18C377763}" type="datetimeFigureOut">
              <a:rPr lang="en-US" smtClean="0"/>
              <a:t>12/5/2022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B341C-843E-6244-9C40-DD933A1134AC}" type="slidenum">
              <a:rPr lang="en-US" smtClean="0"/>
              <a:t>‹#›</a:t>
            </a:fld>
            <a:endParaRPr lang="en-US"/>
          </a:p>
        </p:txBody>
      </p:sp>
    </p:spTree>
    <p:extLst>
      <p:ext uri="{BB962C8B-B14F-4D97-AF65-F5344CB8AC3E}">
        <p14:creationId xmlns:p14="http://schemas.microsoft.com/office/powerpoint/2010/main" val="1186247763"/>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p>
        </p:txBody>
      </p:sp>
    </p:spTree>
    <p:extLst>
      <p:ext uri="{BB962C8B-B14F-4D97-AF65-F5344CB8AC3E}">
        <p14:creationId xmlns:p14="http://schemas.microsoft.com/office/powerpoint/2010/main" val="117988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34900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81142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200513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508237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97548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920924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dirty="0"/>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05363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526407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2920050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4267CD5E-26CF-4249-8540-BB1D07FD4227}"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dirty="0"/>
              <a:t>CLICK TO EDIT TITLE</a:t>
            </a:r>
          </a:p>
        </p:txBody>
      </p:sp>
    </p:spTree>
    <p:extLst>
      <p:ext uri="{BB962C8B-B14F-4D97-AF65-F5344CB8AC3E}">
        <p14:creationId xmlns:p14="http://schemas.microsoft.com/office/powerpoint/2010/main" val="684570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A statue of a person riding a horse&#10;&#10;Description automatically generated with medium confidence">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a:srcRect l="16253"/>
          <a:stretch/>
        </p:blipFill>
        <p:spPr>
          <a:xfrm>
            <a:off x="2" y="0"/>
            <a:ext cx="863634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p>
        </p:txBody>
      </p:sp>
    </p:spTree>
    <p:extLst>
      <p:ext uri="{BB962C8B-B14F-4D97-AF65-F5344CB8AC3E}">
        <p14:creationId xmlns:p14="http://schemas.microsoft.com/office/powerpoint/2010/main" val="2184504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dirty="0"/>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dirty="0"/>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69371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dirty="0"/>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9482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391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userDrawn="1"/>
        </p:nvPicPr>
        <p:blipFill rotWithShape="1">
          <a:blip r:embed="rId2"/>
          <a:srcRect l="28985"/>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dirty="0">
                <a:solidFill>
                  <a:schemeClr val="bg1"/>
                </a:solidFill>
                <a:latin typeface="Saira Condensed Condensed Light" pitchFamily="2" charset="77"/>
              </a:rPr>
              <a:t>THANK </a:t>
            </a:r>
            <a:r>
              <a:rPr lang="en-US" sz="5400" b="1" i="0" dirty="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1" kern="1200" dirty="0">
                <a:solidFill>
                  <a:schemeClr val="bg1"/>
                </a:solidFill>
                <a:effectLst/>
                <a:latin typeface="IBM Plex Sans" panose="020B0503050203000203" pitchFamily="34" charset="0"/>
                <a:ea typeface="+mn-ea"/>
                <a:cs typeface="+mn-cs"/>
              </a:rPr>
              <a:t>Stevens Institute of Technology</a:t>
            </a:r>
            <a:br>
              <a:rPr lang="en-US" sz="1600" b="1" kern="1200" dirty="0">
                <a:solidFill>
                  <a:schemeClr val="bg1"/>
                </a:solidFill>
                <a:effectLst/>
                <a:latin typeface="IBM Plex Sans" panose="020B0503050203000203" pitchFamily="34" charset="0"/>
                <a:ea typeface="+mn-ea"/>
                <a:cs typeface="+mn-cs"/>
              </a:rPr>
            </a:br>
            <a:r>
              <a:rPr lang="en-US" sz="1600" kern="1200" dirty="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600712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userDrawn="1"/>
        </p:nvPicPr>
        <p:blipFill rotWithShape="1">
          <a:blip r:embed="rId2"/>
          <a:srcRect l="103" r="14569"/>
          <a:stretch/>
        </p:blipFill>
        <p:spPr>
          <a:xfrm>
            <a:off x="-2033456" y="0"/>
            <a:ext cx="10392405"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userDrawn="1"/>
        </p:nvPicPr>
        <p:blipFill>
          <a:blip r:embed="rId3"/>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 Date</a:t>
            </a:r>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15" name="TextBox 14">
            <a:extLst>
              <a:ext uri="{FF2B5EF4-FFF2-40B4-BE49-F238E27FC236}">
                <a16:creationId xmlns:a16="http://schemas.microsoft.com/office/drawing/2014/main" id="{7EBB0808-AF7F-629E-3160-773C1F8C9FE9}"/>
              </a:ext>
            </a:extLst>
          </p:cNvPr>
          <p:cNvSpPr txBox="1"/>
          <p:nvPr userDrawn="1"/>
        </p:nvSpPr>
        <p:spPr>
          <a:xfrm>
            <a:off x="912816" y="1325690"/>
            <a:ext cx="4215776" cy="5135445"/>
          </a:xfrm>
          <a:prstGeom prst="rect">
            <a:avLst/>
          </a:prstGeom>
          <a:noFill/>
        </p:spPr>
        <p:txBody>
          <a:bodyPr wrap="square" rtlCol="0">
            <a:spAutoFit/>
          </a:bodyPr>
          <a:lstStyle/>
          <a:p>
            <a:r>
              <a:rPr lang="en-US" b="1" dirty="0">
                <a:latin typeface="IBM Plex Sans" panose="020B0503050203000203" pitchFamily="34" charset="0"/>
              </a:rPr>
              <a:t>INSTRUCTIONS TO REPLACE IMAGE:</a:t>
            </a:r>
          </a:p>
          <a:p>
            <a:endParaRPr lang="en-US" b="1" dirty="0">
              <a:latin typeface="IBM Plex Sans" panose="020B0503050203000203" pitchFamily="34" charset="0"/>
            </a:endParaRPr>
          </a:p>
          <a:p>
            <a:pPr marL="342900" indent="-342900">
              <a:lnSpc>
                <a:spcPct val="150000"/>
              </a:lnSpc>
              <a:buFont typeface="+mj-lt"/>
              <a:buAutoNum type="arabicPeriod"/>
            </a:pPr>
            <a:r>
              <a:rPr lang="en-US" sz="1400" b="0" dirty="0">
                <a:latin typeface="IBM Plex Sans" panose="020B0503050203000203" pitchFamily="34" charset="0"/>
              </a:rPr>
              <a:t>Go to View&gt;Slide Master</a:t>
            </a:r>
          </a:p>
          <a:p>
            <a:pPr marL="342900" indent="-342900">
              <a:lnSpc>
                <a:spcPct val="150000"/>
              </a:lnSpc>
              <a:buFont typeface="+mj-lt"/>
              <a:buAutoNum type="arabicPeriod"/>
            </a:pPr>
            <a:r>
              <a:rPr lang="en-US" sz="1400" b="0" dirty="0">
                <a:latin typeface="IBM Plex Sans" panose="020B0503050203000203" pitchFamily="34" charset="0"/>
              </a:rPr>
              <a:t>Locate this layout and duplicate it</a:t>
            </a:r>
          </a:p>
          <a:p>
            <a:pPr marL="342900" indent="-342900">
              <a:lnSpc>
                <a:spcPct val="150000"/>
              </a:lnSpc>
              <a:buFont typeface="+mj-lt"/>
              <a:buAutoNum type="arabicPeriod"/>
            </a:pPr>
            <a:r>
              <a:rPr lang="en-US" sz="1400" b="0" dirty="0">
                <a:latin typeface="IBM Plex Sans" panose="020B0503050203000203" pitchFamily="34" charset="0"/>
              </a:rPr>
              <a:t>Right-click the orange circle on the far-left side of this image</a:t>
            </a:r>
          </a:p>
          <a:p>
            <a:pPr marL="342900" indent="-342900">
              <a:lnSpc>
                <a:spcPct val="150000"/>
              </a:lnSpc>
              <a:buFont typeface="+mj-lt"/>
              <a:buAutoNum type="arabicPeriod"/>
            </a:pPr>
            <a:r>
              <a:rPr lang="en-US" sz="1400" b="0" dirty="0">
                <a:latin typeface="IBM Plex Sans" panose="020B0503050203000203" pitchFamily="34" charset="0"/>
              </a:rPr>
              <a:t>Scroll to “Change Picture”</a:t>
            </a:r>
          </a:p>
          <a:p>
            <a:pPr marL="342900" indent="-342900">
              <a:lnSpc>
                <a:spcPct val="150000"/>
              </a:lnSpc>
              <a:buFont typeface="+mj-lt"/>
              <a:buAutoNum type="arabicPeriod"/>
            </a:pPr>
            <a:r>
              <a:rPr lang="en-US" sz="1400" b="0" dirty="0">
                <a:latin typeface="IBM Plex Sans" panose="020B0503050203000203" pitchFamily="34" charset="0"/>
              </a:rPr>
              <a:t>Select “From File” (note that your version of PowerPoint may use different menu language)</a:t>
            </a:r>
          </a:p>
          <a:p>
            <a:pPr marL="342900" indent="-342900">
              <a:lnSpc>
                <a:spcPct val="150000"/>
              </a:lnSpc>
              <a:buFont typeface="+mj-lt"/>
              <a:buAutoNum type="arabicPeriod"/>
            </a:pPr>
            <a:r>
              <a:rPr lang="en-US" sz="1400" b="0" dirty="0">
                <a:latin typeface="IBM Plex Sans" panose="020B0503050203000203" pitchFamily="34" charset="0"/>
              </a:rPr>
              <a:t>Select desired image</a:t>
            </a:r>
          </a:p>
          <a:p>
            <a:pPr marL="342900" indent="-342900">
              <a:lnSpc>
                <a:spcPct val="150000"/>
              </a:lnSpc>
              <a:buFont typeface="+mj-lt"/>
              <a:buAutoNum type="arabicPeriod"/>
            </a:pPr>
            <a:r>
              <a:rPr lang="en-US" sz="1400" b="0" dirty="0">
                <a:latin typeface="IBM Plex Sans" panose="020B0503050203000203" pitchFamily="34" charset="0"/>
              </a:rPr>
              <a:t>Resize and crop image as necessary</a:t>
            </a:r>
          </a:p>
          <a:p>
            <a:pPr marL="342900" indent="-342900">
              <a:lnSpc>
                <a:spcPct val="150000"/>
              </a:lnSpc>
              <a:buFont typeface="+mj-lt"/>
              <a:buAutoNum type="arabicPeriod"/>
            </a:pPr>
            <a:r>
              <a:rPr lang="en-US" sz="1400" b="0" dirty="0">
                <a:latin typeface="IBM Plex Sans" panose="020B0503050203000203" pitchFamily="34" charset="0"/>
              </a:rPr>
              <a:t>Make sure image is sent to back (right click on image)</a:t>
            </a:r>
          </a:p>
          <a:p>
            <a:pPr marL="342900" indent="-342900">
              <a:lnSpc>
                <a:spcPct val="150000"/>
              </a:lnSpc>
              <a:buFont typeface="+mj-lt"/>
              <a:buAutoNum type="arabicPeriod"/>
            </a:pPr>
            <a:r>
              <a:rPr lang="en-US" sz="1400" b="0" dirty="0">
                <a:latin typeface="IBM Plex Sans" panose="020B0503050203000203" pitchFamily="34" charset="0"/>
              </a:rPr>
              <a:t>Close slide master and insert a new slide using the new, then delete this text box from your presentation slide.</a:t>
            </a:r>
          </a:p>
        </p:txBody>
      </p:sp>
    </p:spTree>
    <p:extLst>
      <p:ext uri="{BB962C8B-B14F-4D97-AF65-F5344CB8AC3E}">
        <p14:creationId xmlns:p14="http://schemas.microsoft.com/office/powerpoint/2010/main" val="1719410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dirty="0"/>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Click to edit text</a:t>
            </a:r>
          </a:p>
        </p:txBody>
      </p:sp>
    </p:spTree>
    <p:extLst>
      <p:ext uri="{BB962C8B-B14F-4D97-AF65-F5344CB8AC3E}">
        <p14:creationId xmlns:p14="http://schemas.microsoft.com/office/powerpoint/2010/main" val="3430770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070826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73731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0208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639866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endParaRPr lang="en-US" dirty="0"/>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26794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userDrawn="1"/>
        </p:nvPicPr>
        <p:blipFill>
          <a:blip r:embed="rId25"/>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dirty="0"/>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pPr/>
              <a:t>‹#›</a:t>
            </a:fld>
            <a:endParaRPr lang="en-US" dirty="0"/>
          </a:p>
        </p:txBody>
      </p:sp>
    </p:spTree>
    <p:extLst>
      <p:ext uri="{BB962C8B-B14F-4D97-AF65-F5344CB8AC3E}">
        <p14:creationId xmlns:p14="http://schemas.microsoft.com/office/powerpoint/2010/main" val="34854453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2" r:id="rId3"/>
    <p:sldLayoutId id="2147483651" r:id="rId4"/>
    <p:sldLayoutId id="2147483650" r:id="rId5"/>
    <p:sldLayoutId id="2147483662" r:id="rId6"/>
    <p:sldLayoutId id="2147483652" r:id="rId7"/>
    <p:sldLayoutId id="2147483670" r:id="rId8"/>
    <p:sldLayoutId id="2147483671" r:id="rId9"/>
    <p:sldLayoutId id="2147483665" r:id="rId10"/>
    <p:sldLayoutId id="2147483666" r:id="rId11"/>
    <p:sldLayoutId id="2147483668" r:id="rId12"/>
    <p:sldLayoutId id="2147483667" r:id="rId13"/>
    <p:sldLayoutId id="2147483664" r:id="rId14"/>
    <p:sldLayoutId id="2147483653" r:id="rId15"/>
    <p:sldLayoutId id="2147483654" r:id="rId16"/>
    <p:sldLayoutId id="2147483655" r:id="rId17"/>
    <p:sldLayoutId id="2147483663" r:id="rId18"/>
    <p:sldLayoutId id="2147483656" r:id="rId19"/>
    <p:sldLayoutId id="2147483657" r:id="rId20"/>
    <p:sldLayoutId id="2147483658" r:id="rId21"/>
    <p:sldLayoutId id="2147483659" r:id="rId22"/>
    <p:sldLayoutId id="2147483669" r:id="rId23"/>
  </p:sldLayoutIdLst>
  <p:hf hdr="0" ftr="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BenWSingleton/CS513FinalProject"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kaggle.com/datasets/whenamancodes/hr-employee-attrition"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BE90-EDEE-F95B-578A-78C27F0629F2}"/>
              </a:ext>
            </a:extLst>
          </p:cNvPr>
          <p:cNvSpPr>
            <a:spLocks noGrp="1"/>
          </p:cNvSpPr>
          <p:nvPr>
            <p:ph type="ctrTitle"/>
          </p:nvPr>
        </p:nvSpPr>
        <p:spPr>
          <a:xfrm>
            <a:off x="6324602" y="2051355"/>
            <a:ext cx="5206015" cy="1377645"/>
          </a:xfrm>
        </p:spPr>
        <p:txBody>
          <a:bodyPr>
            <a:normAutofit fontScale="90000"/>
          </a:bodyPr>
          <a:lstStyle/>
          <a:p>
            <a:pPr algn="ctr"/>
            <a:r>
              <a:rPr lang="en-US" dirty="0"/>
              <a:t>CS 513 Final Project Presentation</a:t>
            </a:r>
          </a:p>
        </p:txBody>
      </p:sp>
      <p:sp>
        <p:nvSpPr>
          <p:cNvPr id="3" name="Subtitle 2">
            <a:extLst>
              <a:ext uri="{FF2B5EF4-FFF2-40B4-BE49-F238E27FC236}">
                <a16:creationId xmlns:a16="http://schemas.microsoft.com/office/drawing/2014/main" id="{DB573A81-B117-7B24-F41A-F566867C6FD7}"/>
              </a:ext>
            </a:extLst>
          </p:cNvPr>
          <p:cNvSpPr>
            <a:spLocks noGrp="1"/>
          </p:cNvSpPr>
          <p:nvPr>
            <p:ph type="subTitle" idx="1"/>
          </p:nvPr>
        </p:nvSpPr>
        <p:spPr>
          <a:xfrm>
            <a:off x="6616702" y="3656734"/>
            <a:ext cx="4913915" cy="1230059"/>
          </a:xfrm>
        </p:spPr>
        <p:txBody>
          <a:bodyPr>
            <a:normAutofit/>
          </a:bodyPr>
          <a:lstStyle/>
          <a:p>
            <a:pPr algn="ctr"/>
            <a:r>
              <a:rPr lang="en-US" sz="2400" dirty="0"/>
              <a:t>Group 9: </a:t>
            </a:r>
            <a:br>
              <a:rPr lang="en-US" sz="2400" dirty="0"/>
            </a:br>
            <a:r>
              <a:rPr lang="en-US" sz="2400" dirty="0"/>
              <a:t>Benjamin Singleton, Guizhi Xu, Janmejay Mohanty, Yipeng Yang</a:t>
            </a:r>
          </a:p>
        </p:txBody>
      </p:sp>
      <p:sp>
        <p:nvSpPr>
          <p:cNvPr id="4" name="Date Placeholder 3">
            <a:extLst>
              <a:ext uri="{FF2B5EF4-FFF2-40B4-BE49-F238E27FC236}">
                <a16:creationId xmlns:a16="http://schemas.microsoft.com/office/drawing/2014/main" id="{8E6C8875-977A-0987-BE28-E64B5DBD8629}"/>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152465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a:xfrm>
            <a:off x="646359" y="65325"/>
            <a:ext cx="10709031" cy="734621"/>
          </a:xfrm>
        </p:spPr>
        <p:txBody>
          <a:bodyPr>
            <a:noAutofit/>
          </a:bodyPr>
          <a:lstStyle/>
          <a:p>
            <a:r>
              <a:rPr lang="en-US" dirty="0"/>
              <a:t>KNN</a:t>
            </a:r>
            <a:br>
              <a:rPr lang="en-US" dirty="0"/>
            </a:br>
            <a:endParaRPr lang="en-US" dirty="0"/>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10</a:t>
            </a:fld>
            <a:endParaRPr lang="en-US"/>
          </a:p>
        </p:txBody>
      </p:sp>
      <p:sp>
        <p:nvSpPr>
          <p:cNvPr id="13" name="Content Placeholder 1">
            <a:extLst>
              <a:ext uri="{FF2B5EF4-FFF2-40B4-BE49-F238E27FC236}">
                <a16:creationId xmlns:a16="http://schemas.microsoft.com/office/drawing/2014/main" id="{01416B9F-BF8E-B13C-ACE8-C78AB8152EE3}"/>
              </a:ext>
            </a:extLst>
          </p:cNvPr>
          <p:cNvSpPr>
            <a:spLocks noGrp="1"/>
          </p:cNvSpPr>
          <p:nvPr>
            <p:ph idx="1"/>
          </p:nvPr>
        </p:nvSpPr>
        <p:spPr>
          <a:xfrm>
            <a:off x="8845236" y="820825"/>
            <a:ext cx="2508566" cy="5441357"/>
          </a:xfrm>
        </p:spPr>
        <p:txBody>
          <a:bodyPr/>
          <a:lstStyle/>
          <a:p>
            <a:pPr marL="0" indent="0">
              <a:buNone/>
            </a:pPr>
            <a:r>
              <a:rPr lang="en-US" dirty="0"/>
              <a:t>KNN performed well with various K values. The best results were with a K of 5 – 15. Higher K values resulted in diminishing returns.</a:t>
            </a:r>
          </a:p>
        </p:txBody>
      </p:sp>
      <p:pic>
        <p:nvPicPr>
          <p:cNvPr id="15" name="Picture 14">
            <a:extLst>
              <a:ext uri="{FF2B5EF4-FFF2-40B4-BE49-F238E27FC236}">
                <a16:creationId xmlns:a16="http://schemas.microsoft.com/office/drawing/2014/main" id="{3077D953-E185-4401-7FD9-84C829E897DE}"/>
              </a:ext>
            </a:extLst>
          </p:cNvPr>
          <p:cNvPicPr>
            <a:picLocks noChangeAspect="1"/>
          </p:cNvPicPr>
          <p:nvPr/>
        </p:nvPicPr>
        <p:blipFill>
          <a:blip r:embed="rId2"/>
          <a:stretch>
            <a:fillRect/>
          </a:stretch>
        </p:blipFill>
        <p:spPr>
          <a:xfrm>
            <a:off x="623124" y="616946"/>
            <a:ext cx="3648584" cy="2800741"/>
          </a:xfrm>
          <a:prstGeom prst="rect">
            <a:avLst/>
          </a:prstGeom>
        </p:spPr>
      </p:pic>
      <p:pic>
        <p:nvPicPr>
          <p:cNvPr id="17" name="Picture 16">
            <a:extLst>
              <a:ext uri="{FF2B5EF4-FFF2-40B4-BE49-F238E27FC236}">
                <a16:creationId xmlns:a16="http://schemas.microsoft.com/office/drawing/2014/main" id="{01B913C6-D248-D416-CA2F-AC59DBF6D49E}"/>
              </a:ext>
            </a:extLst>
          </p:cNvPr>
          <p:cNvPicPr>
            <a:picLocks noChangeAspect="1"/>
          </p:cNvPicPr>
          <p:nvPr/>
        </p:nvPicPr>
        <p:blipFill>
          <a:blip r:embed="rId3"/>
          <a:stretch>
            <a:fillRect/>
          </a:stretch>
        </p:blipFill>
        <p:spPr>
          <a:xfrm>
            <a:off x="4729416" y="616946"/>
            <a:ext cx="3658111" cy="2829320"/>
          </a:xfrm>
          <a:prstGeom prst="rect">
            <a:avLst/>
          </a:prstGeom>
        </p:spPr>
      </p:pic>
      <p:pic>
        <p:nvPicPr>
          <p:cNvPr id="19" name="Picture 18">
            <a:extLst>
              <a:ext uri="{FF2B5EF4-FFF2-40B4-BE49-F238E27FC236}">
                <a16:creationId xmlns:a16="http://schemas.microsoft.com/office/drawing/2014/main" id="{80421AB2-AF0D-4290-DF10-77AAC79816F7}"/>
              </a:ext>
            </a:extLst>
          </p:cNvPr>
          <p:cNvPicPr>
            <a:picLocks noChangeAspect="1"/>
          </p:cNvPicPr>
          <p:nvPr/>
        </p:nvPicPr>
        <p:blipFill>
          <a:blip r:embed="rId4"/>
          <a:stretch>
            <a:fillRect/>
          </a:stretch>
        </p:blipFill>
        <p:spPr>
          <a:xfrm>
            <a:off x="646359" y="3724337"/>
            <a:ext cx="3696216" cy="2810267"/>
          </a:xfrm>
          <a:prstGeom prst="rect">
            <a:avLst/>
          </a:prstGeom>
        </p:spPr>
      </p:pic>
      <p:pic>
        <p:nvPicPr>
          <p:cNvPr id="21" name="Picture 20">
            <a:extLst>
              <a:ext uri="{FF2B5EF4-FFF2-40B4-BE49-F238E27FC236}">
                <a16:creationId xmlns:a16="http://schemas.microsoft.com/office/drawing/2014/main" id="{30F514FE-3161-BC0E-5B00-24EBADEBF509}"/>
              </a:ext>
            </a:extLst>
          </p:cNvPr>
          <p:cNvPicPr>
            <a:picLocks noChangeAspect="1"/>
          </p:cNvPicPr>
          <p:nvPr/>
        </p:nvPicPr>
        <p:blipFill>
          <a:blip r:embed="rId5"/>
          <a:stretch>
            <a:fillRect/>
          </a:stretch>
        </p:blipFill>
        <p:spPr>
          <a:xfrm>
            <a:off x="4729416" y="3710066"/>
            <a:ext cx="3696216" cy="2791215"/>
          </a:xfrm>
          <a:prstGeom prst="rect">
            <a:avLst/>
          </a:prstGeom>
        </p:spPr>
      </p:pic>
    </p:spTree>
    <p:extLst>
      <p:ext uri="{BB962C8B-B14F-4D97-AF65-F5344CB8AC3E}">
        <p14:creationId xmlns:p14="http://schemas.microsoft.com/office/powerpoint/2010/main" val="1383595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lstStyle/>
          <a:p>
            <a:r>
              <a:rPr lang="en-US" dirty="0"/>
              <a:t>Naïve Bayes</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11</a:t>
            </a:fld>
            <a:endParaRPr lang="en-US"/>
          </a:p>
        </p:txBody>
      </p:sp>
      <p:sp>
        <p:nvSpPr>
          <p:cNvPr id="7" name="Content Placeholder 1">
            <a:extLst>
              <a:ext uri="{FF2B5EF4-FFF2-40B4-BE49-F238E27FC236}">
                <a16:creationId xmlns:a16="http://schemas.microsoft.com/office/drawing/2014/main" id="{57B1DBB5-20E2-0D4C-E6FE-B692AE6DD8B5}"/>
              </a:ext>
            </a:extLst>
          </p:cNvPr>
          <p:cNvSpPr>
            <a:spLocks noGrp="1"/>
          </p:cNvSpPr>
          <p:nvPr>
            <p:ph idx="1"/>
          </p:nvPr>
        </p:nvSpPr>
        <p:spPr>
          <a:xfrm>
            <a:off x="6866089" y="2831471"/>
            <a:ext cx="3277057" cy="1487032"/>
          </a:xfrm>
        </p:spPr>
        <p:txBody>
          <a:bodyPr>
            <a:normAutofit/>
          </a:bodyPr>
          <a:lstStyle/>
          <a:p>
            <a:pPr marL="0" indent="0">
              <a:buNone/>
            </a:pPr>
            <a:r>
              <a:rPr lang="en-US" sz="2400" dirty="0"/>
              <a:t>Naïve bayes did not perform as well as </a:t>
            </a:r>
            <a:r>
              <a:rPr lang="en-US" sz="2400" dirty="0" err="1"/>
              <a:t>knn</a:t>
            </a:r>
            <a:r>
              <a:rPr lang="en-US" sz="2400" dirty="0"/>
              <a:t> but still did good.</a:t>
            </a:r>
          </a:p>
        </p:txBody>
      </p:sp>
      <p:pic>
        <p:nvPicPr>
          <p:cNvPr id="11" name="Picture 10">
            <a:extLst>
              <a:ext uri="{FF2B5EF4-FFF2-40B4-BE49-F238E27FC236}">
                <a16:creationId xmlns:a16="http://schemas.microsoft.com/office/drawing/2014/main" id="{8B2E3E4F-F602-D77F-6A25-09BDB9A78A67}"/>
              </a:ext>
            </a:extLst>
          </p:cNvPr>
          <p:cNvPicPr>
            <a:picLocks noChangeAspect="1"/>
          </p:cNvPicPr>
          <p:nvPr/>
        </p:nvPicPr>
        <p:blipFill>
          <a:blip r:embed="rId2"/>
          <a:stretch>
            <a:fillRect/>
          </a:stretch>
        </p:blipFill>
        <p:spPr>
          <a:xfrm>
            <a:off x="1872022" y="1704043"/>
            <a:ext cx="4603729" cy="3449913"/>
          </a:xfrm>
          <a:prstGeom prst="rect">
            <a:avLst/>
          </a:prstGeom>
        </p:spPr>
      </p:pic>
    </p:spTree>
    <p:extLst>
      <p:ext uri="{BB962C8B-B14F-4D97-AF65-F5344CB8AC3E}">
        <p14:creationId xmlns:p14="http://schemas.microsoft.com/office/powerpoint/2010/main" val="3314995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lstStyle/>
          <a:p>
            <a:r>
              <a:rPr lang="en-US" dirty="0"/>
              <a:t>Stochastic Gradient Descent &amp; </a:t>
            </a:r>
            <a:r>
              <a:rPr lang="en-US" dirty="0" err="1"/>
              <a:t>Ababoost</a:t>
            </a:r>
            <a:endParaRPr lang="en-US" dirty="0"/>
          </a:p>
        </p:txBody>
      </p:sp>
      <p:sp>
        <p:nvSpPr>
          <p:cNvPr id="2" name="Content Placeholder 1">
            <a:extLst>
              <a:ext uri="{FF2B5EF4-FFF2-40B4-BE49-F238E27FC236}">
                <a16:creationId xmlns:a16="http://schemas.microsoft.com/office/drawing/2014/main" id="{A2718B01-5559-D25B-AEA3-D07739F321BD}"/>
              </a:ext>
            </a:extLst>
          </p:cNvPr>
          <p:cNvSpPr>
            <a:spLocks noGrp="1"/>
          </p:cNvSpPr>
          <p:nvPr>
            <p:ph idx="1"/>
          </p:nvPr>
        </p:nvSpPr>
        <p:spPr>
          <a:xfrm>
            <a:off x="644771" y="4871803"/>
            <a:ext cx="10709031" cy="1210344"/>
          </a:xfrm>
        </p:spPr>
        <p:txBody>
          <a:bodyPr>
            <a:normAutofit/>
          </a:bodyPr>
          <a:lstStyle/>
          <a:p>
            <a:pPr marL="0" indent="0">
              <a:buNone/>
            </a:pPr>
            <a:r>
              <a:rPr lang="en-US" sz="2400" dirty="0"/>
              <a:t>We researched and applied SGD and </a:t>
            </a:r>
            <a:r>
              <a:rPr lang="en-US" sz="2400" dirty="0" err="1"/>
              <a:t>Ababoost</a:t>
            </a:r>
            <a:r>
              <a:rPr lang="en-US" sz="2400" dirty="0"/>
              <a:t> classifiers. Both performed very well.</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12</a:t>
            </a:fld>
            <a:endParaRPr lang="en-US"/>
          </a:p>
        </p:txBody>
      </p:sp>
      <p:pic>
        <p:nvPicPr>
          <p:cNvPr id="12" name="Picture 11">
            <a:extLst>
              <a:ext uri="{FF2B5EF4-FFF2-40B4-BE49-F238E27FC236}">
                <a16:creationId xmlns:a16="http://schemas.microsoft.com/office/drawing/2014/main" id="{F3338BF5-618E-EBAC-BEBE-FEB3D0AC23AA}"/>
              </a:ext>
            </a:extLst>
          </p:cNvPr>
          <p:cNvPicPr>
            <a:picLocks noChangeAspect="1"/>
          </p:cNvPicPr>
          <p:nvPr/>
        </p:nvPicPr>
        <p:blipFill>
          <a:blip r:embed="rId2"/>
          <a:stretch>
            <a:fillRect/>
          </a:stretch>
        </p:blipFill>
        <p:spPr>
          <a:xfrm>
            <a:off x="644771" y="1099748"/>
            <a:ext cx="4996180" cy="3577362"/>
          </a:xfrm>
          <a:prstGeom prst="rect">
            <a:avLst/>
          </a:prstGeom>
        </p:spPr>
      </p:pic>
      <p:pic>
        <p:nvPicPr>
          <p:cNvPr id="14" name="Picture 13">
            <a:extLst>
              <a:ext uri="{FF2B5EF4-FFF2-40B4-BE49-F238E27FC236}">
                <a16:creationId xmlns:a16="http://schemas.microsoft.com/office/drawing/2014/main" id="{2BF3C1A7-4C95-75EF-020E-6D982FC473B1}"/>
              </a:ext>
            </a:extLst>
          </p:cNvPr>
          <p:cNvPicPr>
            <a:picLocks noChangeAspect="1"/>
          </p:cNvPicPr>
          <p:nvPr/>
        </p:nvPicPr>
        <p:blipFill>
          <a:blip r:embed="rId3"/>
          <a:stretch>
            <a:fillRect/>
          </a:stretch>
        </p:blipFill>
        <p:spPr>
          <a:xfrm>
            <a:off x="6096000" y="1058240"/>
            <a:ext cx="4996179" cy="3885917"/>
          </a:xfrm>
          <a:prstGeom prst="rect">
            <a:avLst/>
          </a:prstGeom>
        </p:spPr>
      </p:pic>
    </p:spTree>
    <p:extLst>
      <p:ext uri="{BB962C8B-B14F-4D97-AF65-F5344CB8AC3E}">
        <p14:creationId xmlns:p14="http://schemas.microsoft.com/office/powerpoint/2010/main" val="1416511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lstStyle/>
          <a:p>
            <a:r>
              <a:rPr lang="en-US" dirty="0"/>
              <a:t>Logistic Regression</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13</a:t>
            </a:fld>
            <a:endParaRPr lang="en-US"/>
          </a:p>
        </p:txBody>
      </p:sp>
      <p:sp>
        <p:nvSpPr>
          <p:cNvPr id="6" name="Content Placeholder 1">
            <a:extLst>
              <a:ext uri="{FF2B5EF4-FFF2-40B4-BE49-F238E27FC236}">
                <a16:creationId xmlns:a16="http://schemas.microsoft.com/office/drawing/2014/main" id="{54D6BE92-4C0A-30BF-AAD2-A6197040CAE1}"/>
              </a:ext>
            </a:extLst>
          </p:cNvPr>
          <p:cNvSpPr txBox="1">
            <a:spLocks/>
          </p:cNvSpPr>
          <p:nvPr/>
        </p:nvSpPr>
        <p:spPr>
          <a:xfrm>
            <a:off x="6000874" y="2276904"/>
            <a:ext cx="4294607" cy="2969537"/>
          </a:xfrm>
          <a:prstGeom prst="rect">
            <a:avLst/>
          </a:prstGeom>
        </p:spPr>
        <p:txBody>
          <a:bodyPr vert="horz" lIns="91440" tIns="45720" rIns="91440" bIns="45720" rtlCol="0">
            <a:norm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2400" dirty="0"/>
              <a:t>We also researched and applied logistic regression, a regression algorithm for classification. </a:t>
            </a:r>
          </a:p>
        </p:txBody>
      </p:sp>
      <p:pic>
        <p:nvPicPr>
          <p:cNvPr id="9" name="Picture 9" descr="Graphical user interface, text, application, Teams&#10;&#10;Description automatically generated">
            <a:extLst>
              <a:ext uri="{FF2B5EF4-FFF2-40B4-BE49-F238E27FC236}">
                <a16:creationId xmlns:a16="http://schemas.microsoft.com/office/drawing/2014/main" id="{078016E4-BC5A-C474-CA4E-A4FA841ACDF9}"/>
              </a:ext>
            </a:extLst>
          </p:cNvPr>
          <p:cNvPicPr>
            <a:picLocks noGrp="1" noChangeAspect="1"/>
          </p:cNvPicPr>
          <p:nvPr>
            <p:ph idx="1"/>
          </p:nvPr>
        </p:nvPicPr>
        <p:blipFill>
          <a:blip r:embed="rId2"/>
          <a:stretch>
            <a:fillRect/>
          </a:stretch>
        </p:blipFill>
        <p:spPr>
          <a:xfrm>
            <a:off x="912187" y="1003963"/>
            <a:ext cx="4526020" cy="5203525"/>
          </a:xfrm>
        </p:spPr>
      </p:pic>
    </p:spTree>
    <p:extLst>
      <p:ext uri="{BB962C8B-B14F-4D97-AF65-F5344CB8AC3E}">
        <p14:creationId xmlns:p14="http://schemas.microsoft.com/office/powerpoint/2010/main" val="3680091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EABA-88C8-9C45-C339-1B4CF3DED361}"/>
              </a:ext>
            </a:extLst>
          </p:cNvPr>
          <p:cNvSpPr>
            <a:spLocks noGrp="1"/>
          </p:cNvSpPr>
          <p:nvPr>
            <p:ph type="title"/>
          </p:nvPr>
        </p:nvSpPr>
        <p:spPr/>
        <p:txBody>
          <a:bodyPr/>
          <a:lstStyle/>
          <a:p>
            <a:r>
              <a:rPr lang="en-US">
                <a:latin typeface="Saira Condensed Condensed SemiBold"/>
              </a:rPr>
              <a:t>Random Forest – Feature Importance</a:t>
            </a:r>
            <a:endParaRPr lang="en-US" b="0">
              <a:latin typeface="Saira Condensed Condensed SemiBold"/>
            </a:endParaRPr>
          </a:p>
          <a:p>
            <a:endParaRPr lang="en-US"/>
          </a:p>
        </p:txBody>
      </p:sp>
      <p:sp>
        <p:nvSpPr>
          <p:cNvPr id="5" name="Slide Number Placeholder 4">
            <a:extLst>
              <a:ext uri="{FF2B5EF4-FFF2-40B4-BE49-F238E27FC236}">
                <a16:creationId xmlns:a16="http://schemas.microsoft.com/office/drawing/2014/main" id="{64D8CD5A-A812-12C9-EBEB-F7A584D8183F}"/>
              </a:ext>
            </a:extLst>
          </p:cNvPr>
          <p:cNvSpPr>
            <a:spLocks noGrp="1"/>
          </p:cNvSpPr>
          <p:nvPr>
            <p:ph type="sldNum" sz="quarter" idx="12"/>
          </p:nvPr>
        </p:nvSpPr>
        <p:spPr/>
        <p:txBody>
          <a:bodyPr/>
          <a:lstStyle/>
          <a:p>
            <a:fld id="{4267CD5E-26CF-4249-8540-BB1D07FD4227}" type="slidenum">
              <a:rPr lang="en-US" smtClean="0"/>
              <a:t>14</a:t>
            </a:fld>
            <a:endParaRPr lang="en-US"/>
          </a:p>
        </p:txBody>
      </p:sp>
      <p:pic>
        <p:nvPicPr>
          <p:cNvPr id="10" name="Picture 10" descr="A picture containing scatter chart&#10;&#10;Description automatically generated">
            <a:extLst>
              <a:ext uri="{FF2B5EF4-FFF2-40B4-BE49-F238E27FC236}">
                <a16:creationId xmlns:a16="http://schemas.microsoft.com/office/drawing/2014/main" id="{C2AA893E-BCDB-1F5D-B311-88307157B6F0}"/>
              </a:ext>
            </a:extLst>
          </p:cNvPr>
          <p:cNvPicPr>
            <a:picLocks noGrp="1" noChangeAspect="1"/>
          </p:cNvPicPr>
          <p:nvPr>
            <p:ph idx="1"/>
          </p:nvPr>
        </p:nvPicPr>
        <p:blipFill>
          <a:blip r:embed="rId2"/>
          <a:stretch>
            <a:fillRect/>
          </a:stretch>
        </p:blipFill>
        <p:spPr>
          <a:xfrm>
            <a:off x="976531" y="1231533"/>
            <a:ext cx="9727312" cy="5051580"/>
          </a:xfrm>
        </p:spPr>
      </p:pic>
    </p:spTree>
    <p:extLst>
      <p:ext uri="{BB962C8B-B14F-4D97-AF65-F5344CB8AC3E}">
        <p14:creationId xmlns:p14="http://schemas.microsoft.com/office/powerpoint/2010/main" val="2572244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DAA9-4220-396E-DF8B-7486FECD06F6}"/>
              </a:ext>
            </a:extLst>
          </p:cNvPr>
          <p:cNvSpPr>
            <a:spLocks noGrp="1"/>
          </p:cNvSpPr>
          <p:nvPr>
            <p:ph type="title"/>
          </p:nvPr>
        </p:nvSpPr>
        <p:spPr/>
        <p:txBody>
          <a:bodyPr/>
          <a:lstStyle/>
          <a:p>
            <a:r>
              <a:rPr lang="en-US">
                <a:latin typeface="Saira Condensed Condensed SemiBold"/>
              </a:rPr>
              <a:t>Random Forest – Tree Diagram</a:t>
            </a:r>
            <a:endParaRPr lang="en-US" b="0">
              <a:latin typeface="Saira Condensed Condensed SemiBold"/>
            </a:endParaRPr>
          </a:p>
          <a:p>
            <a:endParaRPr lang="en-US"/>
          </a:p>
        </p:txBody>
      </p:sp>
      <p:sp>
        <p:nvSpPr>
          <p:cNvPr id="5" name="Slide Number Placeholder 4">
            <a:extLst>
              <a:ext uri="{FF2B5EF4-FFF2-40B4-BE49-F238E27FC236}">
                <a16:creationId xmlns:a16="http://schemas.microsoft.com/office/drawing/2014/main" id="{EE8B5B53-69E5-4FFD-D3ED-8F1D05BB33F3}"/>
              </a:ext>
            </a:extLst>
          </p:cNvPr>
          <p:cNvSpPr>
            <a:spLocks noGrp="1"/>
          </p:cNvSpPr>
          <p:nvPr>
            <p:ph type="sldNum" sz="quarter" idx="12"/>
          </p:nvPr>
        </p:nvSpPr>
        <p:spPr/>
        <p:txBody>
          <a:bodyPr/>
          <a:lstStyle/>
          <a:p>
            <a:fld id="{4267CD5E-26CF-4249-8540-BB1D07FD4227}" type="slidenum">
              <a:rPr lang="en-US" smtClean="0"/>
              <a:t>15</a:t>
            </a:fld>
            <a:endParaRPr lang="en-US"/>
          </a:p>
        </p:txBody>
      </p:sp>
      <p:pic>
        <p:nvPicPr>
          <p:cNvPr id="6" name="Picture 6" descr="Diagram&#10;&#10;Description automatically generated">
            <a:extLst>
              <a:ext uri="{FF2B5EF4-FFF2-40B4-BE49-F238E27FC236}">
                <a16:creationId xmlns:a16="http://schemas.microsoft.com/office/drawing/2014/main" id="{32E7A4F3-767F-24D6-24E3-C76E7B702CAE}"/>
              </a:ext>
            </a:extLst>
          </p:cNvPr>
          <p:cNvPicPr>
            <a:picLocks noChangeAspect="1"/>
          </p:cNvPicPr>
          <p:nvPr/>
        </p:nvPicPr>
        <p:blipFill>
          <a:blip r:embed="rId2"/>
          <a:stretch>
            <a:fillRect/>
          </a:stretch>
        </p:blipFill>
        <p:spPr>
          <a:xfrm>
            <a:off x="527950" y="2401471"/>
            <a:ext cx="11132782" cy="3084382"/>
          </a:xfrm>
          <a:prstGeom prst="rect">
            <a:avLst/>
          </a:prstGeom>
        </p:spPr>
      </p:pic>
    </p:spTree>
    <p:extLst>
      <p:ext uri="{BB962C8B-B14F-4D97-AF65-F5344CB8AC3E}">
        <p14:creationId xmlns:p14="http://schemas.microsoft.com/office/powerpoint/2010/main" val="4209343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lstStyle/>
          <a:p>
            <a:r>
              <a:rPr lang="en-US" dirty="0"/>
              <a:t>Random Forest</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16</a:t>
            </a:fld>
            <a:endParaRPr lang="en-US"/>
          </a:p>
        </p:txBody>
      </p:sp>
      <p:sp>
        <p:nvSpPr>
          <p:cNvPr id="8" name="Content Placeholder 1">
            <a:extLst>
              <a:ext uri="{FF2B5EF4-FFF2-40B4-BE49-F238E27FC236}">
                <a16:creationId xmlns:a16="http://schemas.microsoft.com/office/drawing/2014/main" id="{92A91535-752A-B21E-E613-3C3142FD0E09}"/>
              </a:ext>
            </a:extLst>
          </p:cNvPr>
          <p:cNvSpPr txBox="1">
            <a:spLocks/>
          </p:cNvSpPr>
          <p:nvPr/>
        </p:nvSpPr>
        <p:spPr>
          <a:xfrm>
            <a:off x="6593709" y="2697673"/>
            <a:ext cx="4148061" cy="1455680"/>
          </a:xfrm>
          <a:prstGeom prst="rect">
            <a:avLst/>
          </a:prstGeom>
        </p:spPr>
        <p:txBody>
          <a:bodyPr vert="horz" lIns="91440" tIns="45720" rIns="91440" bIns="45720" rtlCol="0">
            <a:norm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2400" dirty="0"/>
              <a:t>Random forest algorithm performed well with both high accuracy and f1 scores.</a:t>
            </a:r>
          </a:p>
        </p:txBody>
      </p:sp>
      <p:pic>
        <p:nvPicPr>
          <p:cNvPr id="11" name="Picture 11" descr="Graphical user interface, application&#10;&#10;Description automatically generated">
            <a:extLst>
              <a:ext uri="{FF2B5EF4-FFF2-40B4-BE49-F238E27FC236}">
                <a16:creationId xmlns:a16="http://schemas.microsoft.com/office/drawing/2014/main" id="{ADC20B48-1A2C-80A9-F426-57B56824F4CF}"/>
              </a:ext>
            </a:extLst>
          </p:cNvPr>
          <p:cNvPicPr>
            <a:picLocks noGrp="1" noChangeAspect="1"/>
          </p:cNvPicPr>
          <p:nvPr>
            <p:ph idx="1"/>
          </p:nvPr>
        </p:nvPicPr>
        <p:blipFill>
          <a:blip r:embed="rId2"/>
          <a:stretch>
            <a:fillRect/>
          </a:stretch>
        </p:blipFill>
        <p:spPr>
          <a:xfrm>
            <a:off x="655938" y="948185"/>
            <a:ext cx="4784962" cy="5247913"/>
          </a:xfrm>
        </p:spPr>
      </p:pic>
    </p:spTree>
    <p:extLst>
      <p:ext uri="{BB962C8B-B14F-4D97-AF65-F5344CB8AC3E}">
        <p14:creationId xmlns:p14="http://schemas.microsoft.com/office/powerpoint/2010/main" val="2755749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lstStyle/>
          <a:p>
            <a:r>
              <a:rPr lang="en-US" dirty="0"/>
              <a:t>Decision Tree</a:t>
            </a:r>
          </a:p>
        </p:txBody>
      </p:sp>
      <p:sp>
        <p:nvSpPr>
          <p:cNvPr id="2" name="Content Placeholder 1">
            <a:extLst>
              <a:ext uri="{FF2B5EF4-FFF2-40B4-BE49-F238E27FC236}">
                <a16:creationId xmlns:a16="http://schemas.microsoft.com/office/drawing/2014/main" id="{A2718B01-5559-D25B-AEA3-D07739F321BD}"/>
              </a:ext>
            </a:extLst>
          </p:cNvPr>
          <p:cNvSpPr>
            <a:spLocks noGrp="1"/>
          </p:cNvSpPr>
          <p:nvPr>
            <p:ph idx="1"/>
          </p:nvPr>
        </p:nvSpPr>
        <p:spPr>
          <a:xfrm>
            <a:off x="646359" y="1409954"/>
            <a:ext cx="5451229" cy="446006"/>
          </a:xfrm>
        </p:spPr>
        <p:txBody>
          <a:bodyPr>
            <a:normAutofit/>
          </a:bodyPr>
          <a:lstStyle/>
          <a:p>
            <a:pPr marL="0" indent="0" algn="ctr">
              <a:buNone/>
            </a:pPr>
            <a:r>
              <a:rPr lang="en-US" sz="2400" dirty="0"/>
              <a:t>5.0</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17</a:t>
            </a:fld>
            <a:endParaRPr lang="en-US"/>
          </a:p>
        </p:txBody>
      </p:sp>
      <p:sp>
        <p:nvSpPr>
          <p:cNvPr id="5" name="Content Placeholder 1">
            <a:extLst>
              <a:ext uri="{FF2B5EF4-FFF2-40B4-BE49-F238E27FC236}">
                <a16:creationId xmlns:a16="http://schemas.microsoft.com/office/drawing/2014/main" id="{277E7330-3E81-7048-5E67-E3D6CD3FA7C0}"/>
              </a:ext>
            </a:extLst>
          </p:cNvPr>
          <p:cNvSpPr txBox="1">
            <a:spLocks/>
          </p:cNvSpPr>
          <p:nvPr/>
        </p:nvSpPr>
        <p:spPr>
          <a:xfrm>
            <a:off x="6097588" y="1409954"/>
            <a:ext cx="5451229" cy="446006"/>
          </a:xfrm>
          <a:prstGeom prst="rect">
            <a:avLst/>
          </a:prstGeom>
        </p:spPr>
        <p:txBody>
          <a:bodyPr vert="horz" lIns="91440" tIns="45720" rIns="91440" bIns="45720" rtlCol="0">
            <a:norm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itchFamily="2" charset="2"/>
              <a:buNone/>
            </a:pPr>
            <a:r>
              <a:rPr lang="en-US" sz="2400" dirty="0"/>
              <a:t>CART</a:t>
            </a:r>
          </a:p>
        </p:txBody>
      </p:sp>
      <p:sp>
        <p:nvSpPr>
          <p:cNvPr id="10" name="TextBox 9">
            <a:extLst>
              <a:ext uri="{FF2B5EF4-FFF2-40B4-BE49-F238E27FC236}">
                <a16:creationId xmlns:a16="http://schemas.microsoft.com/office/drawing/2014/main" id="{65A7B051-F469-9F5D-DD7E-626A11AEB5F8}"/>
              </a:ext>
            </a:extLst>
          </p:cNvPr>
          <p:cNvSpPr txBox="1"/>
          <p:nvPr/>
        </p:nvSpPr>
        <p:spPr>
          <a:xfrm>
            <a:off x="977967" y="5325175"/>
            <a:ext cx="10236065" cy="830997"/>
          </a:xfrm>
          <a:prstGeom prst="rect">
            <a:avLst/>
          </a:prstGeom>
          <a:noFill/>
        </p:spPr>
        <p:txBody>
          <a:bodyPr wrap="square" rtlCol="0">
            <a:spAutoFit/>
          </a:bodyPr>
          <a:lstStyle/>
          <a:p>
            <a:r>
              <a:rPr lang="en-US" sz="2400" dirty="0"/>
              <a:t>Decision Tree algorithm using C5.0 and CART both had comparatively low accuracy scores and low f1 scores </a:t>
            </a:r>
          </a:p>
        </p:txBody>
      </p:sp>
      <p:pic>
        <p:nvPicPr>
          <p:cNvPr id="12" name="Picture 11">
            <a:extLst>
              <a:ext uri="{FF2B5EF4-FFF2-40B4-BE49-F238E27FC236}">
                <a16:creationId xmlns:a16="http://schemas.microsoft.com/office/drawing/2014/main" id="{037D2501-B01F-BE89-8DEC-5FAAAA2BB8C4}"/>
              </a:ext>
            </a:extLst>
          </p:cNvPr>
          <p:cNvPicPr>
            <a:picLocks noChangeAspect="1"/>
          </p:cNvPicPr>
          <p:nvPr/>
        </p:nvPicPr>
        <p:blipFill>
          <a:blip r:embed="rId2"/>
          <a:stretch>
            <a:fillRect/>
          </a:stretch>
        </p:blipFill>
        <p:spPr>
          <a:xfrm>
            <a:off x="1170967" y="1845770"/>
            <a:ext cx="4390384" cy="3314963"/>
          </a:xfrm>
          <a:prstGeom prst="rect">
            <a:avLst/>
          </a:prstGeom>
        </p:spPr>
      </p:pic>
      <p:pic>
        <p:nvPicPr>
          <p:cNvPr id="14" name="Picture 13">
            <a:extLst>
              <a:ext uri="{FF2B5EF4-FFF2-40B4-BE49-F238E27FC236}">
                <a16:creationId xmlns:a16="http://schemas.microsoft.com/office/drawing/2014/main" id="{9D063E75-A2EE-77E8-BDD5-AB2E3CBBBAFC}"/>
              </a:ext>
            </a:extLst>
          </p:cNvPr>
          <p:cNvPicPr>
            <a:picLocks noChangeAspect="1"/>
          </p:cNvPicPr>
          <p:nvPr/>
        </p:nvPicPr>
        <p:blipFill>
          <a:blip r:embed="rId3"/>
          <a:stretch>
            <a:fillRect/>
          </a:stretch>
        </p:blipFill>
        <p:spPr>
          <a:xfrm>
            <a:off x="6381002" y="1827673"/>
            <a:ext cx="4884401" cy="3358737"/>
          </a:xfrm>
          <a:prstGeom prst="rect">
            <a:avLst/>
          </a:prstGeom>
        </p:spPr>
      </p:pic>
    </p:spTree>
    <p:extLst>
      <p:ext uri="{BB962C8B-B14F-4D97-AF65-F5344CB8AC3E}">
        <p14:creationId xmlns:p14="http://schemas.microsoft.com/office/powerpoint/2010/main" val="4250927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a:xfrm>
            <a:off x="646359" y="365127"/>
            <a:ext cx="10709031" cy="1345978"/>
          </a:xfrm>
        </p:spPr>
        <p:txBody>
          <a:bodyPr>
            <a:normAutofit/>
          </a:bodyPr>
          <a:lstStyle/>
          <a:p>
            <a:r>
              <a:rPr lang="en-US" dirty="0"/>
              <a:t>Artificial Neural Net (using TensorFlow)</a:t>
            </a:r>
            <a:br>
              <a:rPr lang="en-US" dirty="0"/>
            </a:br>
            <a:r>
              <a:rPr lang="en-US" dirty="0"/>
              <a:t>Model 1</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18</a:t>
            </a:fld>
            <a:endParaRPr lang="en-US"/>
          </a:p>
        </p:txBody>
      </p:sp>
      <p:pic>
        <p:nvPicPr>
          <p:cNvPr id="4098" name="Picture 2">
            <a:extLst>
              <a:ext uri="{FF2B5EF4-FFF2-40B4-BE49-F238E27FC236}">
                <a16:creationId xmlns:a16="http://schemas.microsoft.com/office/drawing/2014/main" id="{453ED3FD-3ED2-FF37-B3EF-56856E604B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436" y="1711105"/>
            <a:ext cx="4774681" cy="31723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7C515DF-E72A-08D3-85B6-93BC6C28EEC5}"/>
              </a:ext>
            </a:extLst>
          </p:cNvPr>
          <p:cNvPicPr>
            <a:picLocks noChangeAspect="1"/>
          </p:cNvPicPr>
          <p:nvPr/>
        </p:nvPicPr>
        <p:blipFill>
          <a:blip r:embed="rId3"/>
          <a:stretch>
            <a:fillRect/>
          </a:stretch>
        </p:blipFill>
        <p:spPr>
          <a:xfrm>
            <a:off x="494436" y="4883456"/>
            <a:ext cx="7332384" cy="1186004"/>
          </a:xfrm>
          <a:prstGeom prst="rect">
            <a:avLst/>
          </a:prstGeom>
        </p:spPr>
      </p:pic>
      <p:pic>
        <p:nvPicPr>
          <p:cNvPr id="9" name="Picture 8">
            <a:extLst>
              <a:ext uri="{FF2B5EF4-FFF2-40B4-BE49-F238E27FC236}">
                <a16:creationId xmlns:a16="http://schemas.microsoft.com/office/drawing/2014/main" id="{175A3660-D43B-95F0-A24C-560AF1DC3088}"/>
              </a:ext>
            </a:extLst>
          </p:cNvPr>
          <p:cNvPicPr>
            <a:picLocks noChangeAspect="1"/>
          </p:cNvPicPr>
          <p:nvPr/>
        </p:nvPicPr>
        <p:blipFill>
          <a:blip r:embed="rId4"/>
          <a:stretch>
            <a:fillRect/>
          </a:stretch>
        </p:blipFill>
        <p:spPr>
          <a:xfrm>
            <a:off x="5594181" y="2365164"/>
            <a:ext cx="4148831" cy="1864233"/>
          </a:xfrm>
          <a:prstGeom prst="rect">
            <a:avLst/>
          </a:prstGeom>
        </p:spPr>
      </p:pic>
    </p:spTree>
    <p:extLst>
      <p:ext uri="{BB962C8B-B14F-4D97-AF65-F5344CB8AC3E}">
        <p14:creationId xmlns:p14="http://schemas.microsoft.com/office/powerpoint/2010/main" val="3314537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a:xfrm>
            <a:off x="646359" y="365127"/>
            <a:ext cx="10709031" cy="1345978"/>
          </a:xfrm>
        </p:spPr>
        <p:txBody>
          <a:bodyPr>
            <a:normAutofit/>
          </a:bodyPr>
          <a:lstStyle/>
          <a:p>
            <a:r>
              <a:rPr lang="en-US" dirty="0"/>
              <a:t>Artificial Neural Net (using TensorFlow)</a:t>
            </a:r>
            <a:br>
              <a:rPr lang="en-US" dirty="0"/>
            </a:br>
            <a:r>
              <a:rPr lang="en-US" dirty="0"/>
              <a:t>Model 2</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19</a:t>
            </a:fld>
            <a:endParaRPr lang="en-US"/>
          </a:p>
        </p:txBody>
      </p:sp>
      <p:pic>
        <p:nvPicPr>
          <p:cNvPr id="6146" name="Picture 2">
            <a:extLst>
              <a:ext uri="{FF2B5EF4-FFF2-40B4-BE49-F238E27FC236}">
                <a16:creationId xmlns:a16="http://schemas.microsoft.com/office/drawing/2014/main" id="{1D0A8904-9069-519C-F9BB-79097F696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60" y="1869233"/>
            <a:ext cx="4695186" cy="31195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D68393A-3F2F-E489-4A76-C7BC351C47B6}"/>
              </a:ext>
            </a:extLst>
          </p:cNvPr>
          <p:cNvPicPr>
            <a:picLocks noChangeAspect="1"/>
          </p:cNvPicPr>
          <p:nvPr/>
        </p:nvPicPr>
        <p:blipFill>
          <a:blip r:embed="rId3"/>
          <a:stretch>
            <a:fillRect/>
          </a:stretch>
        </p:blipFill>
        <p:spPr>
          <a:xfrm>
            <a:off x="569334" y="5035645"/>
            <a:ext cx="7587838" cy="1241195"/>
          </a:xfrm>
          <a:prstGeom prst="rect">
            <a:avLst/>
          </a:prstGeom>
        </p:spPr>
      </p:pic>
      <p:pic>
        <p:nvPicPr>
          <p:cNvPr id="7" name="Picture 6">
            <a:extLst>
              <a:ext uri="{FF2B5EF4-FFF2-40B4-BE49-F238E27FC236}">
                <a16:creationId xmlns:a16="http://schemas.microsoft.com/office/drawing/2014/main" id="{DE30F4F0-8FB4-EB96-567E-BC72BFB55F8D}"/>
              </a:ext>
            </a:extLst>
          </p:cNvPr>
          <p:cNvPicPr>
            <a:picLocks noChangeAspect="1"/>
          </p:cNvPicPr>
          <p:nvPr/>
        </p:nvPicPr>
        <p:blipFill>
          <a:blip r:embed="rId4"/>
          <a:stretch>
            <a:fillRect/>
          </a:stretch>
        </p:blipFill>
        <p:spPr>
          <a:xfrm>
            <a:off x="5581609" y="2458846"/>
            <a:ext cx="3794304" cy="1678587"/>
          </a:xfrm>
          <a:prstGeom prst="rect">
            <a:avLst/>
          </a:prstGeom>
        </p:spPr>
      </p:pic>
    </p:spTree>
    <p:extLst>
      <p:ext uri="{BB962C8B-B14F-4D97-AF65-F5344CB8AC3E}">
        <p14:creationId xmlns:p14="http://schemas.microsoft.com/office/powerpoint/2010/main" val="837332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lstStyle/>
          <a:p>
            <a:r>
              <a:rPr lang="en-US" dirty="0"/>
              <a:t>Team</a:t>
            </a:r>
          </a:p>
        </p:txBody>
      </p:sp>
      <p:pic>
        <p:nvPicPr>
          <p:cNvPr id="8" name="Content Placeholder 7" descr="A picture containing text, person, red&#10;&#10;Description automatically generated">
            <a:extLst>
              <a:ext uri="{FF2B5EF4-FFF2-40B4-BE49-F238E27FC236}">
                <a16:creationId xmlns:a16="http://schemas.microsoft.com/office/drawing/2014/main" id="{C698D3BA-4B2D-49BD-B868-1511D25669E2}"/>
              </a:ext>
            </a:extLst>
          </p:cNvPr>
          <p:cNvPicPr>
            <a:picLocks noGrp="1" noChangeAspect="1"/>
          </p:cNvPicPr>
          <p:nvPr>
            <p:ph idx="1"/>
          </p:nvPr>
        </p:nvPicPr>
        <p:blipFill>
          <a:blip r:embed="rId2"/>
          <a:stretch>
            <a:fillRect/>
          </a:stretch>
        </p:blipFill>
        <p:spPr>
          <a:xfrm>
            <a:off x="646359" y="1467058"/>
            <a:ext cx="2259803" cy="3013071"/>
          </a:xfrm>
        </p:spPr>
      </p:pic>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2</a:t>
            </a:fld>
            <a:endParaRPr lang="en-US"/>
          </a:p>
        </p:txBody>
      </p:sp>
      <p:sp>
        <p:nvSpPr>
          <p:cNvPr id="11" name="TextBox 10">
            <a:extLst>
              <a:ext uri="{FF2B5EF4-FFF2-40B4-BE49-F238E27FC236}">
                <a16:creationId xmlns:a16="http://schemas.microsoft.com/office/drawing/2014/main" id="{0627B932-2512-2198-EF11-ED3FF267B6B3}"/>
              </a:ext>
            </a:extLst>
          </p:cNvPr>
          <p:cNvSpPr txBox="1"/>
          <p:nvPr/>
        </p:nvSpPr>
        <p:spPr>
          <a:xfrm>
            <a:off x="775851" y="4847440"/>
            <a:ext cx="2000817" cy="923330"/>
          </a:xfrm>
          <a:prstGeom prst="rect">
            <a:avLst/>
          </a:prstGeom>
          <a:noFill/>
        </p:spPr>
        <p:txBody>
          <a:bodyPr wrap="square" rtlCol="0">
            <a:spAutoFit/>
          </a:bodyPr>
          <a:lstStyle/>
          <a:p>
            <a:pPr algn="ctr"/>
            <a:r>
              <a:rPr lang="en-US" dirty="0"/>
              <a:t>Benjamin Singleton</a:t>
            </a:r>
          </a:p>
          <a:p>
            <a:pPr algn="ctr"/>
            <a:r>
              <a:rPr lang="en-US" dirty="0"/>
              <a:t>Section B</a:t>
            </a:r>
          </a:p>
          <a:p>
            <a:pPr algn="ctr"/>
            <a:r>
              <a:rPr lang="en-US" dirty="0"/>
              <a:t>10448204</a:t>
            </a:r>
          </a:p>
        </p:txBody>
      </p:sp>
      <p:sp>
        <p:nvSpPr>
          <p:cNvPr id="12" name="TextBox 11">
            <a:extLst>
              <a:ext uri="{FF2B5EF4-FFF2-40B4-BE49-F238E27FC236}">
                <a16:creationId xmlns:a16="http://schemas.microsoft.com/office/drawing/2014/main" id="{5142DE8C-437A-05B1-019D-0ACD69DF4E25}"/>
              </a:ext>
            </a:extLst>
          </p:cNvPr>
          <p:cNvSpPr txBox="1"/>
          <p:nvPr/>
        </p:nvSpPr>
        <p:spPr>
          <a:xfrm>
            <a:off x="3769258" y="4847440"/>
            <a:ext cx="2000817" cy="1200329"/>
          </a:xfrm>
          <a:prstGeom prst="rect">
            <a:avLst/>
          </a:prstGeom>
          <a:noFill/>
        </p:spPr>
        <p:txBody>
          <a:bodyPr wrap="square" lIns="91440" tIns="45720" rIns="91440" bIns="45720" rtlCol="0" anchor="t">
            <a:spAutoFit/>
          </a:bodyPr>
          <a:lstStyle/>
          <a:p>
            <a:pPr algn="ctr"/>
            <a:r>
              <a:rPr lang="en-US" err="1"/>
              <a:t>Guizhi</a:t>
            </a:r>
            <a:r>
              <a:rPr lang="en-US" dirty="0"/>
              <a:t> Xu</a:t>
            </a:r>
          </a:p>
          <a:p>
            <a:pPr algn="ctr"/>
            <a:r>
              <a:rPr lang="en-US" dirty="0"/>
              <a:t>Section B</a:t>
            </a:r>
            <a:endParaRPr lang="en-US">
              <a:cs typeface="Calibri"/>
            </a:endParaRPr>
          </a:p>
          <a:p>
            <a:pPr algn="ctr"/>
            <a:r>
              <a:rPr lang="en-US">
                <a:cs typeface="Calibri"/>
              </a:rPr>
              <a:t>20008770</a:t>
            </a:r>
            <a:endParaRPr lang="en-US" dirty="0"/>
          </a:p>
          <a:p>
            <a:pPr algn="ctr"/>
            <a:endParaRPr lang="en-US" dirty="0"/>
          </a:p>
        </p:txBody>
      </p:sp>
      <p:sp>
        <p:nvSpPr>
          <p:cNvPr id="13" name="TextBox 12">
            <a:extLst>
              <a:ext uri="{FF2B5EF4-FFF2-40B4-BE49-F238E27FC236}">
                <a16:creationId xmlns:a16="http://schemas.microsoft.com/office/drawing/2014/main" id="{3ADD14F7-921D-C811-436F-2A5E590A3929}"/>
              </a:ext>
            </a:extLst>
          </p:cNvPr>
          <p:cNvSpPr txBox="1"/>
          <p:nvPr/>
        </p:nvSpPr>
        <p:spPr>
          <a:xfrm>
            <a:off x="6421927" y="4847440"/>
            <a:ext cx="2000817" cy="923330"/>
          </a:xfrm>
          <a:prstGeom prst="rect">
            <a:avLst/>
          </a:prstGeom>
          <a:noFill/>
        </p:spPr>
        <p:txBody>
          <a:bodyPr wrap="square" rtlCol="0">
            <a:spAutoFit/>
          </a:bodyPr>
          <a:lstStyle/>
          <a:p>
            <a:pPr algn="ctr"/>
            <a:r>
              <a:rPr lang="en-US" dirty="0"/>
              <a:t>Janmejay Mohanty</a:t>
            </a:r>
          </a:p>
          <a:p>
            <a:pPr algn="ctr"/>
            <a:r>
              <a:rPr lang="en-US" dirty="0"/>
              <a:t>Section B</a:t>
            </a:r>
          </a:p>
          <a:p>
            <a:pPr algn="ctr"/>
            <a:r>
              <a:rPr lang="en-US" dirty="0"/>
              <a:t>20009315</a:t>
            </a:r>
          </a:p>
        </p:txBody>
      </p:sp>
      <p:sp>
        <p:nvSpPr>
          <p:cNvPr id="14" name="TextBox 13">
            <a:extLst>
              <a:ext uri="{FF2B5EF4-FFF2-40B4-BE49-F238E27FC236}">
                <a16:creationId xmlns:a16="http://schemas.microsoft.com/office/drawing/2014/main" id="{8B65F265-939E-439A-C588-6E94D1E08FF6}"/>
              </a:ext>
            </a:extLst>
          </p:cNvPr>
          <p:cNvSpPr txBox="1"/>
          <p:nvPr/>
        </p:nvSpPr>
        <p:spPr>
          <a:xfrm>
            <a:off x="9415334" y="4847440"/>
            <a:ext cx="2000817" cy="646331"/>
          </a:xfrm>
          <a:prstGeom prst="rect">
            <a:avLst/>
          </a:prstGeom>
          <a:noFill/>
        </p:spPr>
        <p:txBody>
          <a:bodyPr wrap="square" rtlCol="0">
            <a:spAutoFit/>
          </a:bodyPr>
          <a:lstStyle/>
          <a:p>
            <a:pPr algn="ctr"/>
            <a:r>
              <a:rPr lang="en-US" dirty="0"/>
              <a:t>Yipeng Yang</a:t>
            </a:r>
          </a:p>
          <a:p>
            <a:pPr algn="ctr"/>
            <a:endParaRPr lang="en-US" dirty="0"/>
          </a:p>
        </p:txBody>
      </p:sp>
      <p:pic>
        <p:nvPicPr>
          <p:cNvPr id="16" name="Picture 15" descr="A person in a suit&#10;&#10;Description automatically generated with medium confidence">
            <a:extLst>
              <a:ext uri="{FF2B5EF4-FFF2-40B4-BE49-F238E27FC236}">
                <a16:creationId xmlns:a16="http://schemas.microsoft.com/office/drawing/2014/main" id="{48D2DE9F-7951-CAE0-41EC-B4B4635FB510}"/>
              </a:ext>
            </a:extLst>
          </p:cNvPr>
          <p:cNvPicPr>
            <a:picLocks noChangeAspect="1"/>
          </p:cNvPicPr>
          <p:nvPr/>
        </p:nvPicPr>
        <p:blipFill>
          <a:blip r:embed="rId3"/>
          <a:stretch>
            <a:fillRect/>
          </a:stretch>
        </p:blipFill>
        <p:spPr>
          <a:xfrm>
            <a:off x="6421927" y="1467057"/>
            <a:ext cx="2008714" cy="3013071"/>
          </a:xfrm>
          <a:prstGeom prst="rect">
            <a:avLst/>
          </a:prstGeom>
        </p:spPr>
      </p:pic>
      <p:pic>
        <p:nvPicPr>
          <p:cNvPr id="1030" name="Picture 6" descr="question mark - Wiktionary">
            <a:extLst>
              <a:ext uri="{FF2B5EF4-FFF2-40B4-BE49-F238E27FC236}">
                <a16:creationId xmlns:a16="http://schemas.microsoft.com/office/drawing/2014/main" id="{F96FFADD-4B66-4F3C-DCAC-3F40234ABC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5913" y="1467057"/>
            <a:ext cx="2259803" cy="29197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9BD319BE-904A-F07B-F9FC-7C68C9A80026}"/>
              </a:ext>
            </a:extLst>
          </p:cNvPr>
          <p:cNvPicPr>
            <a:picLocks noChangeAspect="1"/>
          </p:cNvPicPr>
          <p:nvPr/>
        </p:nvPicPr>
        <p:blipFill>
          <a:blip r:embed="rId5"/>
          <a:stretch>
            <a:fillRect/>
          </a:stretch>
        </p:blipFill>
        <p:spPr>
          <a:xfrm>
            <a:off x="3693349" y="1466850"/>
            <a:ext cx="2010793" cy="3012491"/>
          </a:xfrm>
          <a:prstGeom prst="rect">
            <a:avLst/>
          </a:prstGeom>
        </p:spPr>
      </p:pic>
    </p:spTree>
    <p:extLst>
      <p:ext uri="{BB962C8B-B14F-4D97-AF65-F5344CB8AC3E}">
        <p14:creationId xmlns:p14="http://schemas.microsoft.com/office/powerpoint/2010/main" val="344502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a:xfrm>
            <a:off x="646359" y="365127"/>
            <a:ext cx="10709031" cy="1345978"/>
          </a:xfrm>
        </p:spPr>
        <p:txBody>
          <a:bodyPr>
            <a:normAutofit/>
          </a:bodyPr>
          <a:lstStyle/>
          <a:p>
            <a:r>
              <a:rPr lang="en-US" dirty="0"/>
              <a:t>Artificial Neural Net (using TensorFlow)</a:t>
            </a:r>
            <a:br>
              <a:rPr lang="en-US" dirty="0"/>
            </a:br>
            <a:r>
              <a:rPr lang="en-US" dirty="0"/>
              <a:t>Model 3</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20</a:t>
            </a:fld>
            <a:endParaRPr lang="en-US"/>
          </a:p>
        </p:txBody>
      </p:sp>
      <p:pic>
        <p:nvPicPr>
          <p:cNvPr id="5122" name="Picture 2">
            <a:extLst>
              <a:ext uri="{FF2B5EF4-FFF2-40B4-BE49-F238E27FC236}">
                <a16:creationId xmlns:a16="http://schemas.microsoft.com/office/drawing/2014/main" id="{36EF8B13-8984-519B-FF02-53C9EBAFB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59" y="1865014"/>
            <a:ext cx="4568437" cy="30353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1AF60BF-3D5C-9C64-3728-FEE89E9A2FBB}"/>
              </a:ext>
            </a:extLst>
          </p:cNvPr>
          <p:cNvPicPr>
            <a:picLocks noChangeAspect="1"/>
          </p:cNvPicPr>
          <p:nvPr/>
        </p:nvPicPr>
        <p:blipFill>
          <a:blip r:embed="rId3"/>
          <a:stretch>
            <a:fillRect/>
          </a:stretch>
        </p:blipFill>
        <p:spPr>
          <a:xfrm>
            <a:off x="646359" y="4900334"/>
            <a:ext cx="8726118" cy="1419423"/>
          </a:xfrm>
          <a:prstGeom prst="rect">
            <a:avLst/>
          </a:prstGeom>
        </p:spPr>
      </p:pic>
      <p:pic>
        <p:nvPicPr>
          <p:cNvPr id="7" name="Picture 6">
            <a:extLst>
              <a:ext uri="{FF2B5EF4-FFF2-40B4-BE49-F238E27FC236}">
                <a16:creationId xmlns:a16="http://schemas.microsoft.com/office/drawing/2014/main" id="{BDEF8E86-7ADD-F131-DB54-6FA39689A1EC}"/>
              </a:ext>
            </a:extLst>
          </p:cNvPr>
          <p:cNvPicPr>
            <a:picLocks noChangeAspect="1"/>
          </p:cNvPicPr>
          <p:nvPr/>
        </p:nvPicPr>
        <p:blipFill>
          <a:blip r:embed="rId4"/>
          <a:stretch>
            <a:fillRect/>
          </a:stretch>
        </p:blipFill>
        <p:spPr>
          <a:xfrm>
            <a:off x="5383081" y="2563513"/>
            <a:ext cx="3733469" cy="1730973"/>
          </a:xfrm>
          <a:prstGeom prst="rect">
            <a:avLst/>
          </a:prstGeom>
        </p:spPr>
      </p:pic>
    </p:spTree>
    <p:extLst>
      <p:ext uri="{BB962C8B-B14F-4D97-AF65-F5344CB8AC3E}">
        <p14:creationId xmlns:p14="http://schemas.microsoft.com/office/powerpoint/2010/main" val="2043664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FAA2-C07A-0943-A630-F1492ED71448}"/>
              </a:ext>
            </a:extLst>
          </p:cNvPr>
          <p:cNvSpPr>
            <a:spLocks noGrp="1"/>
          </p:cNvSpPr>
          <p:nvPr>
            <p:ph type="ctrTitle"/>
          </p:nvPr>
        </p:nvSpPr>
        <p:spPr>
          <a:xfrm>
            <a:off x="4853051" y="1098238"/>
            <a:ext cx="4369018" cy="808646"/>
          </a:xfrm>
        </p:spPr>
        <p:txBody>
          <a:bodyPr>
            <a:normAutofit fontScale="90000"/>
          </a:bodyPr>
          <a:lstStyle/>
          <a:p>
            <a:pPr algn="ctr"/>
            <a:r>
              <a:rPr lang="en-US" dirty="0"/>
              <a:t>Conclusion</a:t>
            </a:r>
          </a:p>
        </p:txBody>
      </p:sp>
      <p:sp>
        <p:nvSpPr>
          <p:cNvPr id="3" name="Subtitle 2">
            <a:extLst>
              <a:ext uri="{FF2B5EF4-FFF2-40B4-BE49-F238E27FC236}">
                <a16:creationId xmlns:a16="http://schemas.microsoft.com/office/drawing/2014/main" id="{EFF6D773-353D-94C4-5ED1-E219014D0C3A}"/>
              </a:ext>
            </a:extLst>
          </p:cNvPr>
          <p:cNvSpPr>
            <a:spLocks noGrp="1"/>
          </p:cNvSpPr>
          <p:nvPr>
            <p:ph type="subTitle" idx="1"/>
          </p:nvPr>
        </p:nvSpPr>
        <p:spPr>
          <a:xfrm>
            <a:off x="4488876" y="2133496"/>
            <a:ext cx="7041742" cy="4131501"/>
          </a:xfrm>
        </p:spPr>
        <p:txBody>
          <a:bodyPr/>
          <a:lstStyle/>
          <a:p>
            <a:pPr algn="l"/>
            <a:r>
              <a:rPr lang="en-US" dirty="0"/>
              <a:t>The following algorithms were effective at solving the problem</a:t>
            </a:r>
          </a:p>
          <a:p>
            <a:pPr marL="342900" indent="-342900" algn="l">
              <a:buFont typeface="Arial" panose="020B0604020202020204" pitchFamily="34" charset="0"/>
              <a:buChar char="•"/>
            </a:pPr>
            <a:r>
              <a:rPr lang="en-US" dirty="0"/>
              <a:t>KNN with K=5</a:t>
            </a:r>
          </a:p>
          <a:p>
            <a:pPr marL="342900" indent="-342900" algn="l">
              <a:buFont typeface="Arial" panose="020B0604020202020204" pitchFamily="34" charset="0"/>
              <a:buChar char="•"/>
            </a:pPr>
            <a:r>
              <a:rPr lang="en-US" dirty="0"/>
              <a:t>Naïve bayes</a:t>
            </a:r>
          </a:p>
          <a:p>
            <a:pPr marL="342900" indent="-342900" algn="l">
              <a:buFont typeface="Arial" panose="020B0604020202020204" pitchFamily="34" charset="0"/>
              <a:buChar char="•"/>
            </a:pPr>
            <a:r>
              <a:rPr lang="en-US" dirty="0" err="1"/>
              <a:t>Adaboost</a:t>
            </a:r>
            <a:endParaRPr lang="en-US" dirty="0"/>
          </a:p>
          <a:p>
            <a:pPr marL="342900" indent="-342900" algn="l">
              <a:buFont typeface="Arial" panose="020B0604020202020204" pitchFamily="34" charset="0"/>
              <a:buChar char="•"/>
            </a:pPr>
            <a:r>
              <a:rPr lang="en-US" dirty="0"/>
              <a:t>Logistic</a:t>
            </a:r>
          </a:p>
          <a:p>
            <a:pPr marL="342900" indent="-342900" algn="l">
              <a:buFont typeface="Arial" panose="020B0604020202020204" pitchFamily="34" charset="0"/>
              <a:buChar char="•"/>
            </a:pPr>
            <a:r>
              <a:rPr lang="en-US" dirty="0"/>
              <a:t>Random forest</a:t>
            </a:r>
          </a:p>
          <a:p>
            <a:pPr algn="l"/>
            <a:r>
              <a:rPr lang="en-US" dirty="0"/>
              <a:t>Random forest was the best performing algorithm.</a:t>
            </a:r>
          </a:p>
        </p:txBody>
      </p:sp>
      <p:sp>
        <p:nvSpPr>
          <p:cNvPr id="4" name="Date Placeholder 3">
            <a:extLst>
              <a:ext uri="{FF2B5EF4-FFF2-40B4-BE49-F238E27FC236}">
                <a16:creationId xmlns:a16="http://schemas.microsoft.com/office/drawing/2014/main" id="{D20968D9-35B6-3681-6045-6E282ACC0210}"/>
              </a:ext>
            </a:extLst>
          </p:cNvPr>
          <p:cNvSpPr>
            <a:spLocks noGrp="1"/>
          </p:cNvSpPr>
          <p:nvPr>
            <p:ph type="dt" sz="half" idx="10"/>
          </p:nvPr>
        </p:nvSpPr>
        <p:spPr/>
        <p:txBody>
          <a:bodyPr/>
          <a:lstStyle/>
          <a:p>
            <a:r>
              <a:rPr lang="en-US" dirty="0"/>
              <a:t>Date</a:t>
            </a:r>
          </a:p>
        </p:txBody>
      </p:sp>
    </p:spTree>
    <p:extLst>
      <p:ext uri="{BB962C8B-B14F-4D97-AF65-F5344CB8AC3E}">
        <p14:creationId xmlns:p14="http://schemas.microsoft.com/office/powerpoint/2010/main" val="4219607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4B60E-C43C-5FED-696E-CA71E298CD17}"/>
              </a:ext>
            </a:extLst>
          </p:cNvPr>
          <p:cNvSpPr>
            <a:spLocks noGrp="1"/>
          </p:cNvSpPr>
          <p:nvPr>
            <p:ph type="title"/>
          </p:nvPr>
        </p:nvSpPr>
        <p:spPr>
          <a:xfrm>
            <a:off x="6617374" y="2023672"/>
            <a:ext cx="4913243" cy="2470210"/>
          </a:xfrm>
        </p:spPr>
        <p:txBody>
          <a:bodyPr/>
          <a:lstStyle/>
          <a:p>
            <a:pPr algn="ctr"/>
            <a:r>
              <a:rPr lang="en-US" dirty="0"/>
              <a:t>Thank you for your attention. </a:t>
            </a:r>
            <a:br>
              <a:rPr lang="en-US" dirty="0"/>
            </a:br>
            <a:r>
              <a:rPr lang="en-US" dirty="0"/>
              <a:t>Questions?</a:t>
            </a:r>
          </a:p>
        </p:txBody>
      </p:sp>
    </p:spTree>
    <p:extLst>
      <p:ext uri="{BB962C8B-B14F-4D97-AF65-F5344CB8AC3E}">
        <p14:creationId xmlns:p14="http://schemas.microsoft.com/office/powerpoint/2010/main" val="614403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lstStyle/>
          <a:p>
            <a:r>
              <a:rPr lang="en-US" dirty="0"/>
              <a:t>Find the project here on GitHub</a:t>
            </a:r>
          </a:p>
        </p:txBody>
      </p:sp>
      <p:sp>
        <p:nvSpPr>
          <p:cNvPr id="2" name="Content Placeholder 1">
            <a:extLst>
              <a:ext uri="{FF2B5EF4-FFF2-40B4-BE49-F238E27FC236}">
                <a16:creationId xmlns:a16="http://schemas.microsoft.com/office/drawing/2014/main" id="{A2718B01-5559-D25B-AEA3-D07739F321BD}"/>
              </a:ext>
            </a:extLst>
          </p:cNvPr>
          <p:cNvSpPr>
            <a:spLocks noGrp="1"/>
          </p:cNvSpPr>
          <p:nvPr>
            <p:ph idx="1"/>
          </p:nvPr>
        </p:nvSpPr>
        <p:spPr>
          <a:xfrm>
            <a:off x="741484" y="1977935"/>
            <a:ext cx="10709031" cy="2329252"/>
          </a:xfrm>
        </p:spPr>
        <p:txBody>
          <a:bodyPr>
            <a:normAutofit/>
          </a:bodyPr>
          <a:lstStyle/>
          <a:p>
            <a:pPr marL="0" indent="0" algn="ctr">
              <a:buNone/>
            </a:pPr>
            <a:r>
              <a:rPr lang="en-US" sz="6000" dirty="0">
                <a:hlinkClick r:id="rId2"/>
              </a:rPr>
              <a:t>https://github.com/BenWSingleton/CS513FinalProject</a:t>
            </a:r>
            <a:endParaRPr lang="en-US" sz="6000" dirty="0"/>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23</a:t>
            </a:fld>
            <a:endParaRPr lang="en-US"/>
          </a:p>
        </p:txBody>
      </p:sp>
    </p:spTree>
    <p:extLst>
      <p:ext uri="{BB962C8B-B14F-4D97-AF65-F5344CB8AC3E}">
        <p14:creationId xmlns:p14="http://schemas.microsoft.com/office/powerpoint/2010/main" val="1326266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lstStyle/>
          <a:p>
            <a:r>
              <a:rPr lang="en-US" dirty="0"/>
              <a:t>Problem Statement</a:t>
            </a:r>
          </a:p>
        </p:txBody>
      </p:sp>
      <p:sp>
        <p:nvSpPr>
          <p:cNvPr id="2" name="Content Placeholder 1">
            <a:extLst>
              <a:ext uri="{FF2B5EF4-FFF2-40B4-BE49-F238E27FC236}">
                <a16:creationId xmlns:a16="http://schemas.microsoft.com/office/drawing/2014/main" id="{A2718B01-5559-D25B-AEA3-D07739F321BD}"/>
              </a:ext>
            </a:extLst>
          </p:cNvPr>
          <p:cNvSpPr>
            <a:spLocks noGrp="1"/>
          </p:cNvSpPr>
          <p:nvPr>
            <p:ph idx="1"/>
          </p:nvPr>
        </p:nvSpPr>
        <p:spPr>
          <a:xfrm>
            <a:off x="644771" y="1099748"/>
            <a:ext cx="10709031" cy="4982399"/>
          </a:xfrm>
        </p:spPr>
        <p:txBody>
          <a:bodyPr>
            <a:normAutofit/>
          </a:bodyPr>
          <a:lstStyle/>
          <a:p>
            <a:pPr marL="0" indent="0">
              <a:buNone/>
            </a:pPr>
            <a:r>
              <a:rPr lang="en-US" sz="2400" dirty="0"/>
              <a:t>HR departments put significant time and effort into hiring the right people; however, in our modern culture there is little employee loyalty. Employees often leave companies after short periods of time to pursue roles that they perceive as better. </a:t>
            </a:r>
            <a:br>
              <a:rPr lang="en-US" sz="2400" dirty="0"/>
            </a:br>
            <a:endParaRPr lang="en-US" sz="2400" dirty="0"/>
          </a:p>
          <a:p>
            <a:pPr marL="0" indent="0">
              <a:buNone/>
            </a:pPr>
            <a:r>
              <a:rPr lang="en-US" sz="2400" dirty="0"/>
              <a:t>If companies could predict what employees are likely to remain employed and likely to leave it would allow them to react and ensure a desirable outcome.</a:t>
            </a:r>
            <a:br>
              <a:rPr lang="en-US" sz="2400" dirty="0"/>
            </a:br>
            <a:endParaRPr lang="en-US" sz="2400" dirty="0"/>
          </a:p>
          <a:p>
            <a:pPr marL="0" indent="0">
              <a:buNone/>
            </a:pPr>
            <a:r>
              <a:rPr lang="en-US" sz="2400" dirty="0"/>
              <a:t>By using various classification algorithms, we can attempt to predict if a whether or not a given employee will stay with the company or not. </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3</a:t>
            </a:fld>
            <a:endParaRPr lang="en-US"/>
          </a:p>
        </p:txBody>
      </p:sp>
    </p:spTree>
    <p:extLst>
      <p:ext uri="{BB962C8B-B14F-4D97-AF65-F5344CB8AC3E}">
        <p14:creationId xmlns:p14="http://schemas.microsoft.com/office/powerpoint/2010/main" val="1882701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normAutofit/>
          </a:bodyPr>
          <a:lstStyle/>
          <a:p>
            <a:r>
              <a:rPr lang="en-US" dirty="0"/>
              <a:t>Data</a:t>
            </a:r>
          </a:p>
        </p:txBody>
      </p:sp>
      <p:sp>
        <p:nvSpPr>
          <p:cNvPr id="2" name="Content Placeholder 1">
            <a:extLst>
              <a:ext uri="{FF2B5EF4-FFF2-40B4-BE49-F238E27FC236}">
                <a16:creationId xmlns:a16="http://schemas.microsoft.com/office/drawing/2014/main" id="{A2718B01-5559-D25B-AEA3-D07739F321BD}"/>
              </a:ext>
            </a:extLst>
          </p:cNvPr>
          <p:cNvSpPr>
            <a:spLocks noGrp="1"/>
          </p:cNvSpPr>
          <p:nvPr>
            <p:ph idx="1"/>
          </p:nvPr>
        </p:nvSpPr>
        <p:spPr>
          <a:xfrm>
            <a:off x="644771" y="1099748"/>
            <a:ext cx="10709031" cy="4982399"/>
          </a:xfrm>
        </p:spPr>
        <p:txBody>
          <a:bodyPr>
            <a:normAutofit/>
          </a:bodyPr>
          <a:lstStyle/>
          <a:p>
            <a:pPr marL="0" indent="0">
              <a:buNone/>
            </a:pPr>
            <a:r>
              <a:rPr lang="en-US" sz="2400" dirty="0"/>
              <a:t>Our dataset was found on Kaggle:</a:t>
            </a:r>
          </a:p>
          <a:p>
            <a:pPr marL="0" indent="0">
              <a:buNone/>
            </a:pPr>
            <a:r>
              <a:rPr lang="en-US" sz="2400" dirty="0">
                <a:hlinkClick r:id="rId2"/>
              </a:rPr>
              <a:t>https://www.kaggle.com/datasets/whenamancodes/hr-employee-attrition</a:t>
            </a:r>
            <a:endParaRPr lang="en-US" sz="2400" dirty="0"/>
          </a:p>
          <a:p>
            <a:pPr marL="0" indent="0">
              <a:buNone/>
            </a:pPr>
            <a:endParaRPr lang="en-US" sz="2400" dirty="0"/>
          </a:p>
          <a:p>
            <a:pPr marL="0" indent="0">
              <a:buNone/>
            </a:pPr>
            <a:r>
              <a:rPr lang="en-US" sz="2400" dirty="0"/>
              <a:t>It contains 35 columns and 1470 rows. 8 of the columns are categorical while the rest are numerical. We are concerned with the Attrition column which indicates whether or not a given employee stayed with the company.</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4</a:t>
            </a:fld>
            <a:endParaRPr lang="en-US"/>
          </a:p>
        </p:txBody>
      </p:sp>
      <p:pic>
        <p:nvPicPr>
          <p:cNvPr id="6" name="Picture 5">
            <a:extLst>
              <a:ext uri="{FF2B5EF4-FFF2-40B4-BE49-F238E27FC236}">
                <a16:creationId xmlns:a16="http://schemas.microsoft.com/office/drawing/2014/main" id="{B74A5573-3003-C548-A63E-0AD9ED8A8B87}"/>
              </a:ext>
            </a:extLst>
          </p:cNvPr>
          <p:cNvPicPr>
            <a:picLocks noChangeAspect="1"/>
          </p:cNvPicPr>
          <p:nvPr/>
        </p:nvPicPr>
        <p:blipFill>
          <a:blip r:embed="rId3"/>
          <a:stretch>
            <a:fillRect/>
          </a:stretch>
        </p:blipFill>
        <p:spPr>
          <a:xfrm>
            <a:off x="457505" y="3667203"/>
            <a:ext cx="11083561" cy="2677680"/>
          </a:xfrm>
          <a:prstGeom prst="rect">
            <a:avLst/>
          </a:prstGeom>
        </p:spPr>
      </p:pic>
    </p:spTree>
    <p:extLst>
      <p:ext uri="{BB962C8B-B14F-4D97-AF65-F5344CB8AC3E}">
        <p14:creationId xmlns:p14="http://schemas.microsoft.com/office/powerpoint/2010/main" val="3625295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lstStyle/>
          <a:p>
            <a:r>
              <a:rPr lang="en-US" dirty="0"/>
              <a:t>EDA - Correlation</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5</a:t>
            </a:fld>
            <a:endParaRPr lang="en-US"/>
          </a:p>
        </p:txBody>
      </p:sp>
      <p:pic>
        <p:nvPicPr>
          <p:cNvPr id="1026" name="Picture 2">
            <a:extLst>
              <a:ext uri="{FF2B5EF4-FFF2-40B4-BE49-F238E27FC236}">
                <a16:creationId xmlns:a16="http://schemas.microsoft.com/office/drawing/2014/main" id="{53EF9C6B-ADFB-108B-B1CB-F00D77D58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6326" y="81125"/>
            <a:ext cx="6099064" cy="63642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542F03-A369-B2BC-840E-1E050771FE37}"/>
              </a:ext>
            </a:extLst>
          </p:cNvPr>
          <p:cNvPicPr>
            <a:picLocks noChangeAspect="1"/>
          </p:cNvPicPr>
          <p:nvPr/>
        </p:nvPicPr>
        <p:blipFill>
          <a:blip r:embed="rId3"/>
          <a:stretch>
            <a:fillRect/>
          </a:stretch>
        </p:blipFill>
        <p:spPr>
          <a:xfrm>
            <a:off x="419724" y="1867934"/>
            <a:ext cx="4836601" cy="2531452"/>
          </a:xfrm>
          <a:prstGeom prst="rect">
            <a:avLst/>
          </a:prstGeom>
        </p:spPr>
      </p:pic>
    </p:spTree>
    <p:extLst>
      <p:ext uri="{BB962C8B-B14F-4D97-AF65-F5344CB8AC3E}">
        <p14:creationId xmlns:p14="http://schemas.microsoft.com/office/powerpoint/2010/main" val="1905189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lstStyle/>
          <a:p>
            <a:r>
              <a:rPr lang="en-US" dirty="0"/>
              <a:t>EDA - Distributions</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6</a:t>
            </a:fld>
            <a:endParaRPr lang="en-US"/>
          </a:p>
        </p:txBody>
      </p:sp>
      <p:pic>
        <p:nvPicPr>
          <p:cNvPr id="2052" name="Picture 4">
            <a:extLst>
              <a:ext uri="{FF2B5EF4-FFF2-40B4-BE49-F238E27FC236}">
                <a16:creationId xmlns:a16="http://schemas.microsoft.com/office/drawing/2014/main" id="{168C0C75-B56D-10BA-8FB1-E409DB80A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49" y="1173147"/>
            <a:ext cx="2549512" cy="211805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25E0A17-C29D-8147-5382-1D813D2F8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3366" y="1173148"/>
            <a:ext cx="2564220" cy="211805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26109A7-DB58-F85E-01C2-1708644820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49" y="3291204"/>
            <a:ext cx="2549512" cy="211805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3D620C2-A7DF-8FD0-5C46-689E525570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3366" y="3291203"/>
            <a:ext cx="2549513" cy="211805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C4997C78-5DAD-871C-728D-63C6D00A45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4523" y="1099748"/>
            <a:ext cx="2707216" cy="211805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2F2730E8-92B2-626B-76EC-E55FDC7BF9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43437" y="1099749"/>
            <a:ext cx="2789992" cy="211805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1">
            <a:extLst>
              <a:ext uri="{FF2B5EF4-FFF2-40B4-BE49-F238E27FC236}">
                <a16:creationId xmlns:a16="http://schemas.microsoft.com/office/drawing/2014/main" id="{C4D62979-4D4C-B021-2A73-9E1FD980EABC}"/>
              </a:ext>
            </a:extLst>
          </p:cNvPr>
          <p:cNvSpPr>
            <a:spLocks noGrp="1"/>
          </p:cNvSpPr>
          <p:nvPr>
            <p:ph idx="1"/>
          </p:nvPr>
        </p:nvSpPr>
        <p:spPr>
          <a:xfrm>
            <a:off x="6014523" y="5449815"/>
            <a:ext cx="5186957" cy="950985"/>
          </a:xfrm>
        </p:spPr>
        <p:txBody>
          <a:bodyPr>
            <a:normAutofit/>
          </a:bodyPr>
          <a:lstStyle/>
          <a:p>
            <a:pPr marL="0" indent="0">
              <a:buNone/>
            </a:pPr>
            <a:r>
              <a:rPr lang="en-US" dirty="0"/>
              <a:t>Utilized a library known as “fitter” to find the closest distribution for each columns, revealing more insights.</a:t>
            </a:r>
          </a:p>
        </p:txBody>
      </p:sp>
      <p:sp>
        <p:nvSpPr>
          <p:cNvPr id="6" name="Content Placeholder 1">
            <a:extLst>
              <a:ext uri="{FF2B5EF4-FFF2-40B4-BE49-F238E27FC236}">
                <a16:creationId xmlns:a16="http://schemas.microsoft.com/office/drawing/2014/main" id="{5AB12926-AC65-829A-191F-FD9E16A76C3A}"/>
              </a:ext>
            </a:extLst>
          </p:cNvPr>
          <p:cNvSpPr txBox="1">
            <a:spLocks/>
          </p:cNvSpPr>
          <p:nvPr/>
        </p:nvSpPr>
        <p:spPr>
          <a:xfrm>
            <a:off x="529887" y="5497483"/>
            <a:ext cx="5186957" cy="950985"/>
          </a:xfrm>
          <a:prstGeom prst="rect">
            <a:avLst/>
          </a:prstGeom>
        </p:spPr>
        <p:txBody>
          <a:bodyPr vert="horz" lIns="91440" tIns="45720" rIns="91440" bIns="45720" rtlCol="0">
            <a:norm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dirty="0"/>
              <a:t>Boxplots were useful for getting an initial feel for the data.</a:t>
            </a:r>
          </a:p>
        </p:txBody>
      </p:sp>
      <p:pic>
        <p:nvPicPr>
          <p:cNvPr id="2064" name="Picture 16">
            <a:extLst>
              <a:ext uri="{FF2B5EF4-FFF2-40B4-BE49-F238E27FC236}">
                <a16:creationId xmlns:a16="http://schemas.microsoft.com/office/drawing/2014/main" id="{ADB43806-E960-4915-27B5-91FB44FC8F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44675" y="3217804"/>
            <a:ext cx="2877064" cy="215038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06589099-A51A-E038-8EBE-0275C4F923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3437" y="3217805"/>
            <a:ext cx="2789992" cy="2206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08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lstStyle/>
          <a:p>
            <a:r>
              <a:rPr lang="en-US" dirty="0">
                <a:latin typeface="Saira Condensed Condensed SemiBold"/>
              </a:rPr>
              <a:t>EDA - Principal </a:t>
            </a:r>
            <a:r>
              <a:rPr lang="en-US">
                <a:latin typeface="Saira Condensed Condensed SemiBold"/>
              </a:rPr>
              <a:t>Component</a:t>
            </a:r>
            <a:r>
              <a:rPr lang="en-US" dirty="0">
                <a:latin typeface="Saira Condensed Condensed SemiBold"/>
              </a:rPr>
              <a:t> Analysis</a:t>
            </a:r>
            <a:endParaRPr lang="en-US" dirty="0"/>
          </a:p>
        </p:txBody>
      </p:sp>
      <p:sp>
        <p:nvSpPr>
          <p:cNvPr id="2" name="Content Placeholder 1">
            <a:extLst>
              <a:ext uri="{FF2B5EF4-FFF2-40B4-BE49-F238E27FC236}">
                <a16:creationId xmlns:a16="http://schemas.microsoft.com/office/drawing/2014/main" id="{A2718B01-5559-D25B-AEA3-D07739F321BD}"/>
              </a:ext>
            </a:extLst>
          </p:cNvPr>
          <p:cNvSpPr>
            <a:spLocks noGrp="1"/>
          </p:cNvSpPr>
          <p:nvPr>
            <p:ph idx="1"/>
          </p:nvPr>
        </p:nvSpPr>
        <p:spPr>
          <a:xfrm>
            <a:off x="400368" y="5458898"/>
            <a:ext cx="3269304" cy="861534"/>
          </a:xfrm>
        </p:spPr>
        <p:txBody>
          <a:bodyPr>
            <a:normAutofit fontScale="92500" lnSpcReduction="20000"/>
          </a:bodyPr>
          <a:lstStyle/>
          <a:p>
            <a:pPr marL="0" indent="0">
              <a:buNone/>
            </a:pPr>
            <a:r>
              <a:rPr lang="en-US" dirty="0"/>
              <a:t>We researched and applied principal component analysis (PCA) as part of our exploratory data analysis.</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7</a:t>
            </a:fld>
            <a:endParaRPr lang="en-US"/>
          </a:p>
        </p:txBody>
      </p:sp>
      <p:pic>
        <p:nvPicPr>
          <p:cNvPr id="3078" name="Picture 6">
            <a:extLst>
              <a:ext uri="{FF2B5EF4-FFF2-40B4-BE49-F238E27FC236}">
                <a16:creationId xmlns:a16="http://schemas.microsoft.com/office/drawing/2014/main" id="{17E3C031-10D5-EC89-66E5-BF9038BC2C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6" y="1099748"/>
            <a:ext cx="3607971" cy="305078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F982B750-40F0-A6D9-501F-4F40FC635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4091" y="1099748"/>
            <a:ext cx="3717284" cy="314321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90D56F9B-EC0D-7969-13B8-A186F9E3E0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5330" y="1099748"/>
            <a:ext cx="3721939" cy="30614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8861D5A-0899-8EBE-39F6-46A360CAAD21}"/>
              </a:ext>
            </a:extLst>
          </p:cNvPr>
          <p:cNvPicPr>
            <a:picLocks noChangeAspect="1"/>
          </p:cNvPicPr>
          <p:nvPr/>
        </p:nvPicPr>
        <p:blipFill>
          <a:blip r:embed="rId5"/>
          <a:stretch>
            <a:fillRect/>
          </a:stretch>
        </p:blipFill>
        <p:spPr>
          <a:xfrm>
            <a:off x="545036" y="4242960"/>
            <a:ext cx="6249272" cy="523948"/>
          </a:xfrm>
          <a:prstGeom prst="rect">
            <a:avLst/>
          </a:prstGeom>
        </p:spPr>
      </p:pic>
      <p:pic>
        <p:nvPicPr>
          <p:cNvPr id="10" name="Picture 9">
            <a:extLst>
              <a:ext uri="{FF2B5EF4-FFF2-40B4-BE49-F238E27FC236}">
                <a16:creationId xmlns:a16="http://schemas.microsoft.com/office/drawing/2014/main" id="{8AC008CA-CE77-4A43-01ED-FD45F85D5077}"/>
              </a:ext>
            </a:extLst>
          </p:cNvPr>
          <p:cNvPicPr>
            <a:picLocks noChangeAspect="1"/>
          </p:cNvPicPr>
          <p:nvPr/>
        </p:nvPicPr>
        <p:blipFill>
          <a:blip r:embed="rId6"/>
          <a:stretch>
            <a:fillRect/>
          </a:stretch>
        </p:blipFill>
        <p:spPr>
          <a:xfrm>
            <a:off x="4030137" y="4932944"/>
            <a:ext cx="6220693" cy="514422"/>
          </a:xfrm>
          <a:prstGeom prst="rect">
            <a:avLst/>
          </a:prstGeom>
        </p:spPr>
      </p:pic>
      <p:pic>
        <p:nvPicPr>
          <p:cNvPr id="12" name="Picture 11">
            <a:extLst>
              <a:ext uri="{FF2B5EF4-FFF2-40B4-BE49-F238E27FC236}">
                <a16:creationId xmlns:a16="http://schemas.microsoft.com/office/drawing/2014/main" id="{6EB6C34D-DE5D-49C7-6936-016E1171D2EF}"/>
              </a:ext>
            </a:extLst>
          </p:cNvPr>
          <p:cNvPicPr>
            <a:picLocks noChangeAspect="1"/>
          </p:cNvPicPr>
          <p:nvPr/>
        </p:nvPicPr>
        <p:blipFill>
          <a:blip r:embed="rId7"/>
          <a:stretch>
            <a:fillRect/>
          </a:stretch>
        </p:blipFill>
        <p:spPr>
          <a:xfrm>
            <a:off x="5789829" y="5613402"/>
            <a:ext cx="6134956" cy="552527"/>
          </a:xfrm>
          <a:prstGeom prst="rect">
            <a:avLst/>
          </a:prstGeom>
        </p:spPr>
      </p:pic>
    </p:spTree>
    <p:extLst>
      <p:ext uri="{BB962C8B-B14F-4D97-AF65-F5344CB8AC3E}">
        <p14:creationId xmlns:p14="http://schemas.microsoft.com/office/powerpoint/2010/main" val="2431692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normAutofit/>
          </a:bodyPr>
          <a:lstStyle/>
          <a:p>
            <a:r>
              <a:rPr lang="en-US" dirty="0"/>
              <a:t>Data Cleaning</a:t>
            </a:r>
          </a:p>
        </p:txBody>
      </p:sp>
      <p:sp>
        <p:nvSpPr>
          <p:cNvPr id="2" name="Content Placeholder 1">
            <a:extLst>
              <a:ext uri="{FF2B5EF4-FFF2-40B4-BE49-F238E27FC236}">
                <a16:creationId xmlns:a16="http://schemas.microsoft.com/office/drawing/2014/main" id="{A2718B01-5559-D25B-AEA3-D07739F321BD}"/>
              </a:ext>
            </a:extLst>
          </p:cNvPr>
          <p:cNvSpPr>
            <a:spLocks noGrp="1"/>
          </p:cNvSpPr>
          <p:nvPr>
            <p:ph idx="1"/>
          </p:nvPr>
        </p:nvSpPr>
        <p:spPr>
          <a:xfrm>
            <a:off x="536130" y="1099748"/>
            <a:ext cx="10709031" cy="4982399"/>
          </a:xfrm>
        </p:spPr>
        <p:txBody>
          <a:bodyPr>
            <a:normAutofit/>
          </a:bodyPr>
          <a:lstStyle/>
          <a:p>
            <a:pPr marL="0" indent="0">
              <a:buNone/>
            </a:pPr>
            <a:r>
              <a:rPr lang="en-US" sz="2400" dirty="0"/>
              <a:t>Removed columns which added no value and encoded categorical values where appropriate.</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8</a:t>
            </a:fld>
            <a:endParaRPr lang="en-US"/>
          </a:p>
        </p:txBody>
      </p:sp>
      <p:pic>
        <p:nvPicPr>
          <p:cNvPr id="6" name="Picture 5">
            <a:extLst>
              <a:ext uri="{FF2B5EF4-FFF2-40B4-BE49-F238E27FC236}">
                <a16:creationId xmlns:a16="http://schemas.microsoft.com/office/drawing/2014/main" id="{7E3E545F-E23E-3AF8-A1EE-1FC19CC959DA}"/>
              </a:ext>
            </a:extLst>
          </p:cNvPr>
          <p:cNvPicPr>
            <a:picLocks noChangeAspect="1"/>
          </p:cNvPicPr>
          <p:nvPr/>
        </p:nvPicPr>
        <p:blipFill>
          <a:blip r:embed="rId2"/>
          <a:stretch>
            <a:fillRect/>
          </a:stretch>
        </p:blipFill>
        <p:spPr>
          <a:xfrm>
            <a:off x="861933" y="2385001"/>
            <a:ext cx="2754271" cy="846496"/>
          </a:xfrm>
          <a:prstGeom prst="rect">
            <a:avLst/>
          </a:prstGeom>
        </p:spPr>
      </p:pic>
      <p:pic>
        <p:nvPicPr>
          <p:cNvPr id="8" name="Picture 7">
            <a:extLst>
              <a:ext uri="{FF2B5EF4-FFF2-40B4-BE49-F238E27FC236}">
                <a16:creationId xmlns:a16="http://schemas.microsoft.com/office/drawing/2014/main" id="{B1B48A3E-E14D-2189-09E0-A35D401D785A}"/>
              </a:ext>
            </a:extLst>
          </p:cNvPr>
          <p:cNvPicPr>
            <a:picLocks noChangeAspect="1"/>
          </p:cNvPicPr>
          <p:nvPr/>
        </p:nvPicPr>
        <p:blipFill>
          <a:blip r:embed="rId3"/>
          <a:stretch>
            <a:fillRect/>
          </a:stretch>
        </p:blipFill>
        <p:spPr>
          <a:xfrm>
            <a:off x="861934" y="3231497"/>
            <a:ext cx="2754271" cy="1683166"/>
          </a:xfrm>
          <a:prstGeom prst="rect">
            <a:avLst/>
          </a:prstGeom>
        </p:spPr>
      </p:pic>
      <p:pic>
        <p:nvPicPr>
          <p:cNvPr id="12" name="Picture 11">
            <a:extLst>
              <a:ext uri="{FF2B5EF4-FFF2-40B4-BE49-F238E27FC236}">
                <a16:creationId xmlns:a16="http://schemas.microsoft.com/office/drawing/2014/main" id="{FD6D006F-65F8-914D-8BB2-5E84B7DCE0E9}"/>
              </a:ext>
            </a:extLst>
          </p:cNvPr>
          <p:cNvPicPr>
            <a:picLocks noChangeAspect="1"/>
          </p:cNvPicPr>
          <p:nvPr/>
        </p:nvPicPr>
        <p:blipFill>
          <a:blip r:embed="rId4"/>
          <a:stretch>
            <a:fillRect/>
          </a:stretch>
        </p:blipFill>
        <p:spPr>
          <a:xfrm>
            <a:off x="4024368" y="2211316"/>
            <a:ext cx="6812630" cy="2953956"/>
          </a:xfrm>
          <a:prstGeom prst="rect">
            <a:avLst/>
          </a:prstGeom>
        </p:spPr>
      </p:pic>
    </p:spTree>
    <p:extLst>
      <p:ext uri="{BB962C8B-B14F-4D97-AF65-F5344CB8AC3E}">
        <p14:creationId xmlns:p14="http://schemas.microsoft.com/office/powerpoint/2010/main" val="1772488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FAA2-C07A-0943-A630-F1492ED71448}"/>
              </a:ext>
            </a:extLst>
          </p:cNvPr>
          <p:cNvSpPr>
            <a:spLocks noGrp="1"/>
          </p:cNvSpPr>
          <p:nvPr>
            <p:ph type="ctrTitle"/>
          </p:nvPr>
        </p:nvSpPr>
        <p:spPr>
          <a:xfrm>
            <a:off x="4023545" y="277770"/>
            <a:ext cx="5690824" cy="1713994"/>
          </a:xfrm>
        </p:spPr>
        <p:txBody>
          <a:bodyPr/>
          <a:lstStyle/>
          <a:p>
            <a:pPr algn="ctr"/>
            <a:r>
              <a:rPr lang="en-US" dirty="0"/>
              <a:t>Classification Algorithms</a:t>
            </a:r>
          </a:p>
        </p:txBody>
      </p:sp>
      <p:sp>
        <p:nvSpPr>
          <p:cNvPr id="3" name="Subtitle 2">
            <a:extLst>
              <a:ext uri="{FF2B5EF4-FFF2-40B4-BE49-F238E27FC236}">
                <a16:creationId xmlns:a16="http://schemas.microsoft.com/office/drawing/2014/main" id="{EFF6D773-353D-94C4-5ED1-E219014D0C3A}"/>
              </a:ext>
            </a:extLst>
          </p:cNvPr>
          <p:cNvSpPr>
            <a:spLocks noGrp="1"/>
          </p:cNvSpPr>
          <p:nvPr>
            <p:ph type="subTitle" idx="1"/>
          </p:nvPr>
        </p:nvSpPr>
        <p:spPr>
          <a:xfrm>
            <a:off x="5241955" y="2148777"/>
            <a:ext cx="5174253" cy="4279183"/>
          </a:xfrm>
        </p:spPr>
        <p:txBody>
          <a:bodyPr>
            <a:normAutofit/>
          </a:bodyPr>
          <a:lstStyle/>
          <a:p>
            <a:pPr marL="342900" indent="-342900" algn="l">
              <a:buFont typeface="Arial" panose="020B0604020202020204" pitchFamily="34" charset="0"/>
              <a:buChar char="•"/>
            </a:pPr>
            <a:r>
              <a:rPr lang="en-US" sz="2800" dirty="0"/>
              <a:t>KNN</a:t>
            </a:r>
          </a:p>
          <a:p>
            <a:pPr marL="342900" indent="-342900" algn="l">
              <a:buFont typeface="Arial" panose="020B0604020202020204" pitchFamily="34" charset="0"/>
              <a:buChar char="•"/>
            </a:pPr>
            <a:r>
              <a:rPr lang="en-US" sz="2800" dirty="0"/>
              <a:t>Naïve Bayes</a:t>
            </a:r>
          </a:p>
          <a:p>
            <a:pPr marL="342900" indent="-342900" algn="l">
              <a:buFont typeface="Arial" panose="020B0604020202020204" pitchFamily="34" charset="0"/>
              <a:buChar char="•"/>
            </a:pPr>
            <a:r>
              <a:rPr lang="en-US" sz="2800" dirty="0"/>
              <a:t>SGD</a:t>
            </a:r>
          </a:p>
          <a:p>
            <a:pPr marL="342900" indent="-342900" algn="l">
              <a:buFont typeface="Arial" panose="020B0604020202020204" pitchFamily="34" charset="0"/>
              <a:buChar char="•"/>
            </a:pPr>
            <a:r>
              <a:rPr lang="en-US" sz="2800" dirty="0" err="1"/>
              <a:t>Adaboost</a:t>
            </a:r>
            <a:endParaRPr lang="en-US" sz="2800" dirty="0"/>
          </a:p>
          <a:p>
            <a:pPr marL="342900" indent="-342900" algn="l">
              <a:buFont typeface="Arial" panose="020B0604020202020204" pitchFamily="34" charset="0"/>
              <a:buChar char="•"/>
            </a:pPr>
            <a:r>
              <a:rPr lang="en-US" sz="2800" dirty="0"/>
              <a:t>Logistic Regression</a:t>
            </a:r>
          </a:p>
          <a:p>
            <a:pPr marL="342900" indent="-342900" algn="l">
              <a:buFont typeface="Arial" panose="020B0604020202020204" pitchFamily="34" charset="0"/>
              <a:buChar char="•"/>
            </a:pPr>
            <a:r>
              <a:rPr lang="en-US" sz="2800" dirty="0"/>
              <a:t>Random Forest</a:t>
            </a:r>
          </a:p>
          <a:p>
            <a:pPr marL="342900" indent="-342900" algn="l">
              <a:buFont typeface="Arial" panose="020B0604020202020204" pitchFamily="34" charset="0"/>
              <a:buChar char="•"/>
            </a:pPr>
            <a:r>
              <a:rPr lang="en-US" sz="2800" dirty="0"/>
              <a:t>Decision Tree (5.0 &amp; Cart)</a:t>
            </a:r>
          </a:p>
          <a:p>
            <a:pPr marL="342900" indent="-342900" algn="l">
              <a:buFont typeface="Arial" panose="020B0604020202020204" pitchFamily="34" charset="0"/>
              <a:buChar char="•"/>
            </a:pPr>
            <a:r>
              <a:rPr lang="en-US" sz="2800" dirty="0"/>
              <a:t>Artificial Neural Net</a:t>
            </a:r>
          </a:p>
        </p:txBody>
      </p:sp>
    </p:spTree>
    <p:extLst>
      <p:ext uri="{BB962C8B-B14F-4D97-AF65-F5344CB8AC3E}">
        <p14:creationId xmlns:p14="http://schemas.microsoft.com/office/powerpoint/2010/main" val="322592261"/>
      </p:ext>
    </p:extLst>
  </p:cSld>
  <p:clrMapOvr>
    <a:masterClrMapping/>
  </p:clrMapOvr>
</p:sld>
</file>

<file path=ppt/theme/theme1.xml><?xml version="1.0" encoding="utf-8"?>
<a:theme xmlns:a="http://schemas.openxmlformats.org/drawingml/2006/main"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F4CCD7DB1C6B644BA70CB49A51BA784" ma:contentTypeVersion="16" ma:contentTypeDescription="Create a new document." ma:contentTypeScope="" ma:versionID="cead861d9fb61ba51159b07340af71de">
  <xsd:schema xmlns:xsd="http://www.w3.org/2001/XMLSchema" xmlns:xs="http://www.w3.org/2001/XMLSchema" xmlns:p="http://schemas.microsoft.com/office/2006/metadata/properties" xmlns:ns3="93354ff7-316b-4ff5-aa37-6aea89c11093" xmlns:ns4="4d838b8c-b366-4883-9483-685c6060b857" targetNamespace="http://schemas.microsoft.com/office/2006/metadata/properties" ma:root="true" ma:fieldsID="fd3c8c39126a1808d7d4108e78cbce0c" ns3:_="" ns4:_="">
    <xsd:import namespace="93354ff7-316b-4ff5-aa37-6aea89c11093"/>
    <xsd:import namespace="4d838b8c-b366-4883-9483-685c6060b85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354ff7-316b-4ff5-aa37-6aea89c110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_activity" ma:index="23"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d838b8c-b366-4883-9483-685c6060b85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3354ff7-316b-4ff5-aa37-6aea89c11093" xsi:nil="true"/>
  </documentManagement>
</p:properties>
</file>

<file path=customXml/itemProps1.xml><?xml version="1.0" encoding="utf-8"?>
<ds:datastoreItem xmlns:ds="http://schemas.openxmlformats.org/officeDocument/2006/customXml" ds:itemID="{0C03EA66-AD3C-4CF4-83B6-7CEA68C19278}">
  <ds:schemaRefs>
    <ds:schemaRef ds:uri="http://schemas.microsoft.com/sharepoint/v3/contenttype/forms"/>
  </ds:schemaRefs>
</ds:datastoreItem>
</file>

<file path=customXml/itemProps2.xml><?xml version="1.0" encoding="utf-8"?>
<ds:datastoreItem xmlns:ds="http://schemas.openxmlformats.org/officeDocument/2006/customXml" ds:itemID="{D8849684-BC14-4BA7-9242-B780C6903CEF}">
  <ds:schemaRefs>
    <ds:schemaRef ds:uri="4d838b8c-b366-4883-9483-685c6060b857"/>
    <ds:schemaRef ds:uri="93354ff7-316b-4ff5-aa37-6aea89c1109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618FD29-8FAE-44C4-8531-AB1E6AF29C26}">
  <ds:schemaRefs>
    <ds:schemaRef ds:uri="http://schemas.microsoft.com/office/2006/documentManagement/types"/>
    <ds:schemaRef ds:uri="http://schemas.microsoft.com/office/2006/metadata/properties"/>
    <ds:schemaRef ds:uri="http://purl.org/dc/elements/1.1/"/>
    <ds:schemaRef ds:uri="http://www.w3.org/XML/1998/namespace"/>
    <ds:schemaRef ds:uri="93354ff7-316b-4ff5-aa37-6aea89c11093"/>
    <ds:schemaRef ds:uri="http://purl.org/dc/dcmitype/"/>
    <ds:schemaRef ds:uri="4d838b8c-b366-4883-9483-685c6060b857"/>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1279</TotalTime>
  <Words>529</Words>
  <Application>Microsoft Office PowerPoint</Application>
  <PresentationFormat>Widescreen</PresentationFormat>
  <Paragraphs>90</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IBM Plex Sans</vt:lpstr>
      <vt:lpstr>IBM Plex Sans Light</vt:lpstr>
      <vt:lpstr>IBM Plex Sans SemiBold</vt:lpstr>
      <vt:lpstr>Saira Condensed Condensed Light</vt:lpstr>
      <vt:lpstr>Saira Condensed Condensed SemiBold</vt:lpstr>
      <vt:lpstr>System Font Regular</vt:lpstr>
      <vt:lpstr>Wingdings</vt:lpstr>
      <vt:lpstr>Office Theme</vt:lpstr>
      <vt:lpstr>CS 513 Final Project Presentation</vt:lpstr>
      <vt:lpstr>Team</vt:lpstr>
      <vt:lpstr>Problem Statement</vt:lpstr>
      <vt:lpstr>Data</vt:lpstr>
      <vt:lpstr>EDA - Correlation</vt:lpstr>
      <vt:lpstr>EDA - Distributions</vt:lpstr>
      <vt:lpstr>EDA - Principal Component Analysis</vt:lpstr>
      <vt:lpstr>Data Cleaning</vt:lpstr>
      <vt:lpstr>Classification Algorithms</vt:lpstr>
      <vt:lpstr>KNN </vt:lpstr>
      <vt:lpstr>Naïve Bayes</vt:lpstr>
      <vt:lpstr>Stochastic Gradient Descent &amp; Ababoost</vt:lpstr>
      <vt:lpstr>Logistic Regression</vt:lpstr>
      <vt:lpstr>Random Forest – Feature Importance </vt:lpstr>
      <vt:lpstr>Random Forest – Tree Diagram </vt:lpstr>
      <vt:lpstr>Random Forest</vt:lpstr>
      <vt:lpstr>Decision Tree</vt:lpstr>
      <vt:lpstr>Artificial Neural Net (using TensorFlow) Model 1</vt:lpstr>
      <vt:lpstr>Artificial Neural Net (using TensorFlow) Model 2</vt:lpstr>
      <vt:lpstr>Artificial Neural Net (using TensorFlow) Model 3</vt:lpstr>
      <vt:lpstr>Conclusion</vt:lpstr>
      <vt:lpstr>Thank you for your attention.  Questions?</vt:lpstr>
      <vt:lpstr>Find the project here on 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LOREM IPSUM DOLOR</dc:title>
  <dc:creator>Ivan Caro</dc:creator>
  <cp:lastModifiedBy>Benjamin Singleton</cp:lastModifiedBy>
  <cp:revision>29</cp:revision>
  <dcterms:created xsi:type="dcterms:W3CDTF">2022-06-10T19:28:06Z</dcterms:created>
  <dcterms:modified xsi:type="dcterms:W3CDTF">2022-12-06T04:51:07Z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0x0101006F4CCD7DB1C6B644BA70CB49A51BA784</vt:lpwstr>
  </property>
</Properties>
</file>